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22"/>
  </p:notesMasterIdLst>
  <p:handoutMasterIdLst>
    <p:handoutMasterId r:id="rId23"/>
  </p:handoutMasterIdLst>
  <p:sldIdLst>
    <p:sldId id="256" r:id="rId2"/>
    <p:sldId id="257" r:id="rId3"/>
    <p:sldId id="276" r:id="rId4"/>
    <p:sldId id="258" r:id="rId5"/>
    <p:sldId id="261" r:id="rId6"/>
    <p:sldId id="260" r:id="rId7"/>
    <p:sldId id="282" r:id="rId8"/>
    <p:sldId id="263" r:id="rId9"/>
    <p:sldId id="262" r:id="rId10"/>
    <p:sldId id="278" r:id="rId11"/>
    <p:sldId id="264" r:id="rId12"/>
    <p:sldId id="283" r:id="rId13"/>
    <p:sldId id="269" r:id="rId14"/>
    <p:sldId id="281" r:id="rId15"/>
    <p:sldId id="268" r:id="rId16"/>
    <p:sldId id="267" r:id="rId17"/>
    <p:sldId id="280" r:id="rId18"/>
    <p:sldId id="271" r:id="rId19"/>
    <p:sldId id="265" r:id="rId20"/>
    <p:sldId id="270"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221" autoAdjust="0"/>
  </p:normalViewPr>
  <p:slideViewPr>
    <p:cSldViewPr>
      <p:cViewPr>
        <p:scale>
          <a:sx n="93" d="100"/>
          <a:sy n="93" d="100"/>
        </p:scale>
        <p:origin x="-1518"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6F14C04-7C57-4043-A1B2-32AFC8827645}" type="datetimeFigureOut">
              <a:rPr lang="en-US" smtClean="0"/>
              <a:t>6/25/2014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1C3B9EA-0754-429B-B9D6-2DE72DC63829}" type="slidenum">
              <a:rPr lang="en-US" smtClean="0"/>
              <a:t>‹#›</a:t>
            </a:fld>
            <a:endParaRPr lang="en-US"/>
          </a:p>
        </p:txBody>
      </p:sp>
    </p:spTree>
    <p:extLst>
      <p:ext uri="{BB962C8B-B14F-4D97-AF65-F5344CB8AC3E}">
        <p14:creationId xmlns:p14="http://schemas.microsoft.com/office/powerpoint/2010/main" val="42443854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71B9BD2-E300-414F-B304-DFF4CE3CEF91}" type="datetimeFigureOut">
              <a:rPr lang="en-US" smtClean="0"/>
              <a:t>6/25/2014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428022A-FB96-48FB-83F5-B7D3D8C82A77}" type="slidenum">
              <a:rPr lang="en-US" smtClean="0"/>
              <a:t>‹#›</a:t>
            </a:fld>
            <a:endParaRPr lang="en-US"/>
          </a:p>
        </p:txBody>
      </p:sp>
    </p:spTree>
    <p:extLst>
      <p:ext uri="{BB962C8B-B14F-4D97-AF65-F5344CB8AC3E}">
        <p14:creationId xmlns:p14="http://schemas.microsoft.com/office/powerpoint/2010/main" val="40483507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r>
              <a:rPr lang="en-US" dirty="0" err="1" smtClean="0"/>
              <a:t>Goodmorning</a:t>
            </a:r>
            <a:r>
              <a:rPr lang="en-US" dirty="0" smtClean="0"/>
              <a:t>!</a:t>
            </a:r>
            <a:r>
              <a:rPr lang="en-US" baseline="0" dirty="0" smtClean="0"/>
              <a:t> My name is Nina </a:t>
            </a:r>
            <a:r>
              <a:rPr lang="en-US" baseline="0" dirty="0" err="1" smtClean="0"/>
              <a:t>Laurenzo</a:t>
            </a:r>
            <a:r>
              <a:rPr lang="en-US" baseline="0" dirty="0" smtClean="0"/>
              <a:t>, I am an undergraduate at the University of North Texas, and I am here today to talk to you about dance, the obvious role it plays in our everyday lives, and the less obvious role it could play in contextual behavioral science. </a:t>
            </a:r>
            <a:endParaRPr lang="en-US" dirty="0"/>
          </a:p>
        </p:txBody>
      </p:sp>
      <p:sp>
        <p:nvSpPr>
          <p:cNvPr id="4" name="Slide Number Placeholder 3"/>
          <p:cNvSpPr>
            <a:spLocks noGrp="1"/>
          </p:cNvSpPr>
          <p:nvPr>
            <p:ph type="sldNum" sz="quarter" idx="10"/>
          </p:nvPr>
        </p:nvSpPr>
        <p:spPr/>
        <p:txBody>
          <a:bodyPr/>
          <a:lstStyle/>
          <a:p>
            <a:fld id="{2428022A-FB96-48FB-83F5-B7D3D8C82A77}" type="slidenum">
              <a:rPr lang="en-US" smtClean="0"/>
              <a:t>1</a:t>
            </a:fld>
            <a:endParaRPr lang="en-US"/>
          </a:p>
        </p:txBody>
      </p:sp>
    </p:spTree>
    <p:extLst>
      <p:ext uri="{BB962C8B-B14F-4D97-AF65-F5344CB8AC3E}">
        <p14:creationId xmlns:p14="http://schemas.microsoft.com/office/powerpoint/2010/main" val="24169058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Both dance and the</a:t>
            </a:r>
            <a:r>
              <a:rPr lang="en-US" baseline="0" dirty="0" smtClean="0"/>
              <a:t> psychological flexibility model</a:t>
            </a:r>
            <a:r>
              <a:rPr lang="en-US" dirty="0" smtClean="0"/>
              <a:t> are all about understanding and working with things internally and then doing something you care about with them</a:t>
            </a:r>
            <a:r>
              <a:rPr lang="en-US" baseline="0" dirty="0" smtClean="0"/>
              <a:t> outside of yourself. They revolve around the relationship between internal insights and external action in a valued direction</a:t>
            </a:r>
          </a:p>
          <a:p>
            <a:endParaRPr lang="en-US" dirty="0"/>
          </a:p>
        </p:txBody>
      </p:sp>
      <p:sp>
        <p:nvSpPr>
          <p:cNvPr id="4" name="Slide Number Placeholder 3"/>
          <p:cNvSpPr>
            <a:spLocks noGrp="1"/>
          </p:cNvSpPr>
          <p:nvPr>
            <p:ph type="sldNum" sz="quarter" idx="10"/>
          </p:nvPr>
        </p:nvSpPr>
        <p:spPr/>
        <p:txBody>
          <a:bodyPr/>
          <a:lstStyle/>
          <a:p>
            <a:fld id="{2428022A-FB96-48FB-83F5-B7D3D8C82A77}" type="slidenum">
              <a:rPr lang="en-US" smtClean="0"/>
              <a:t>10</a:t>
            </a:fld>
            <a:endParaRPr lang="en-US"/>
          </a:p>
        </p:txBody>
      </p:sp>
    </p:spTree>
    <p:extLst>
      <p:ext uri="{BB962C8B-B14F-4D97-AF65-F5344CB8AC3E}">
        <p14:creationId xmlns:p14="http://schemas.microsoft.com/office/powerpoint/2010/main" val="23847928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Even</a:t>
            </a:r>
            <a:r>
              <a:rPr lang="en-US" baseline="0" dirty="0" smtClean="0"/>
              <a:t> a</a:t>
            </a:r>
            <a:r>
              <a:rPr lang="en-US" dirty="0" smtClean="0"/>
              <a:t>t first glance, dancers may be some of the most flexible (physically and psychologically speaking) people we know. </a:t>
            </a:r>
          </a:p>
          <a:p>
            <a:pPr marL="171450" indent="-171450">
              <a:buFontTx/>
              <a:buChar char="-"/>
            </a:pPr>
            <a:r>
              <a:rPr lang="en-US" dirty="0" smtClean="0"/>
              <a:t>In</a:t>
            </a:r>
            <a:r>
              <a:rPr lang="en-US" baseline="0" dirty="0" smtClean="0"/>
              <a:t> the service of expression, they must contact their bodies and minds in the present moment, accept what is happening inside of them, defuse from any fears of “not performing well” or “not looking right,” and </a:t>
            </a:r>
            <a:r>
              <a:rPr lang="en-US" baseline="0" dirty="0" err="1" smtClean="0"/>
              <a:t>committingly</a:t>
            </a:r>
            <a:r>
              <a:rPr lang="en-US" baseline="0" dirty="0" smtClean="0"/>
              <a:t> move in a way that they care about in that moment.</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dirty="0" smtClean="0"/>
              <a:t>- And I have seen this process in action</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2428022A-FB96-48FB-83F5-B7D3D8C82A77}" type="slidenum">
              <a:rPr lang="en-US" smtClean="0"/>
              <a:t>11</a:t>
            </a:fld>
            <a:endParaRPr lang="en-US"/>
          </a:p>
        </p:txBody>
      </p:sp>
    </p:spTree>
    <p:extLst>
      <p:ext uri="{BB962C8B-B14F-4D97-AF65-F5344CB8AC3E}">
        <p14:creationId xmlns:p14="http://schemas.microsoft.com/office/powerpoint/2010/main" val="39175886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2428022A-FB96-48FB-83F5-B7D3D8C82A77}" type="slidenum">
              <a:rPr lang="en-US" smtClean="0"/>
              <a:t>12</a:t>
            </a:fld>
            <a:endParaRPr lang="en-US"/>
          </a:p>
        </p:txBody>
      </p:sp>
    </p:spTree>
    <p:extLst>
      <p:ext uri="{BB962C8B-B14F-4D97-AF65-F5344CB8AC3E}">
        <p14:creationId xmlns:p14="http://schemas.microsoft.com/office/powerpoint/2010/main" val="39175886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can honestly attribute much of the way I approach my world and do the things that I care about to how much I danced when I was young. </a:t>
            </a:r>
          </a:p>
          <a:p>
            <a:r>
              <a:rPr lang="en-US" dirty="0" smtClean="0"/>
              <a:t>That’s me,</a:t>
            </a:r>
            <a:r>
              <a:rPr lang="en-US" baseline="0" dirty="0" smtClean="0"/>
              <a:t> in the bottom corner at about the time I learned what dance could do for my mental well-being, and these are some of the kids that I teach. </a:t>
            </a:r>
            <a:endParaRPr lang="en-US" dirty="0"/>
          </a:p>
        </p:txBody>
      </p:sp>
      <p:sp>
        <p:nvSpPr>
          <p:cNvPr id="4" name="Slide Number Placeholder 3"/>
          <p:cNvSpPr>
            <a:spLocks noGrp="1"/>
          </p:cNvSpPr>
          <p:nvPr>
            <p:ph type="sldNum" sz="quarter" idx="10"/>
          </p:nvPr>
        </p:nvSpPr>
        <p:spPr/>
        <p:txBody>
          <a:bodyPr/>
          <a:lstStyle/>
          <a:p>
            <a:fld id="{2428022A-FB96-48FB-83F5-B7D3D8C82A77}" type="slidenum">
              <a:rPr lang="en-US" smtClean="0"/>
              <a:t>13</a:t>
            </a:fld>
            <a:endParaRPr lang="en-US"/>
          </a:p>
        </p:txBody>
      </p:sp>
    </p:spTree>
    <p:extLst>
      <p:ext uri="{BB962C8B-B14F-4D97-AF65-F5344CB8AC3E}">
        <p14:creationId xmlns:p14="http://schemas.microsoft.com/office/powerpoint/2010/main" val="15984181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smtClean="0"/>
              <a:t>I work with children in a dance studio several days a week, and I SEE these positive outcomes happening within them - through dance.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dirty="0" smtClean="0"/>
              <a:t>This</a:t>
            </a:r>
            <a:r>
              <a:rPr lang="en-US" baseline="0" dirty="0" smtClean="0"/>
              <a:t> sparked a curiosity in me </a:t>
            </a:r>
            <a:r>
              <a:rPr lang="en-US" dirty="0" smtClean="0"/>
              <a:t>I had to explore further. Currently, I am working on my undergraduate thesis on the</a:t>
            </a:r>
            <a:r>
              <a:rPr lang="en-US" baseline="0" dirty="0" smtClean="0"/>
              <a:t> psychological flexibility of recreational dancers between the ages of 12 and 18. </a:t>
            </a: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2428022A-FB96-48FB-83F5-B7D3D8C82A77}" type="slidenum">
              <a:rPr lang="en-US" smtClean="0"/>
              <a:t>14</a:t>
            </a:fld>
            <a:endParaRPr lang="en-US"/>
          </a:p>
        </p:txBody>
      </p:sp>
    </p:spTree>
    <p:extLst>
      <p:ext uri="{BB962C8B-B14F-4D97-AF65-F5344CB8AC3E}">
        <p14:creationId xmlns:p14="http://schemas.microsoft.com/office/powerpoint/2010/main" val="21409826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 So far, I have collected data from 19 young dancers, and am seeing a trend toward higher flexibility as measured by the avoidance/fusion questionnaire, the willingness and action measure, and the child/adolescent mindfulness measure.</a:t>
            </a:r>
            <a:endParaRPr lang="en-US" dirty="0"/>
          </a:p>
        </p:txBody>
      </p:sp>
      <p:sp>
        <p:nvSpPr>
          <p:cNvPr id="4" name="Slide Number Placeholder 3"/>
          <p:cNvSpPr>
            <a:spLocks noGrp="1"/>
          </p:cNvSpPr>
          <p:nvPr>
            <p:ph type="sldNum" sz="quarter" idx="10"/>
          </p:nvPr>
        </p:nvSpPr>
        <p:spPr/>
        <p:txBody>
          <a:bodyPr/>
          <a:lstStyle/>
          <a:p>
            <a:fld id="{2428022A-FB96-48FB-83F5-B7D3D8C82A77}" type="slidenum">
              <a:rPr lang="en-US" smtClean="0"/>
              <a:t>15</a:t>
            </a:fld>
            <a:endParaRPr lang="en-US"/>
          </a:p>
        </p:txBody>
      </p:sp>
    </p:spTree>
    <p:extLst>
      <p:ext uri="{BB962C8B-B14F-4D97-AF65-F5344CB8AC3E}">
        <p14:creationId xmlns:p14="http://schemas.microsoft.com/office/powerpoint/2010/main" val="33244785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I think that incorporating dance is important in work with all ages, but I want you to</a:t>
            </a:r>
            <a:r>
              <a:rPr lang="en-US" baseline="0" dirty="0" smtClean="0"/>
              <a:t> consider this specifically with kids. Children love to dance. When have you seen children more in contact with their present moment then when they are learning and using their bodies? Or more defused from their problems then when they play and spin and jump? More committed in action than when they are expressing themselves?</a:t>
            </a:r>
            <a:endParaRPr lang="en-US" dirty="0"/>
          </a:p>
        </p:txBody>
      </p:sp>
      <p:sp>
        <p:nvSpPr>
          <p:cNvPr id="4" name="Slide Number Placeholder 3"/>
          <p:cNvSpPr>
            <a:spLocks noGrp="1"/>
          </p:cNvSpPr>
          <p:nvPr>
            <p:ph type="sldNum" sz="quarter" idx="10"/>
          </p:nvPr>
        </p:nvSpPr>
        <p:spPr/>
        <p:txBody>
          <a:bodyPr/>
          <a:lstStyle/>
          <a:p>
            <a:fld id="{2428022A-FB96-48FB-83F5-B7D3D8C82A77}" type="slidenum">
              <a:rPr lang="en-US" smtClean="0"/>
              <a:t>16</a:t>
            </a:fld>
            <a:endParaRPr lang="en-US"/>
          </a:p>
        </p:txBody>
      </p:sp>
    </p:spTree>
    <p:extLst>
      <p:ext uri="{BB962C8B-B14F-4D97-AF65-F5344CB8AC3E}">
        <p14:creationId xmlns:p14="http://schemas.microsoft.com/office/powerpoint/2010/main" val="39462232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Maybe</a:t>
            </a:r>
            <a:r>
              <a:rPr lang="en-US" baseline="0" dirty="0" smtClean="0"/>
              <a:t> dancing can be used as a tool to foster psychological flexibility. Or, if anything, for helping our kids and ourselves express from a place of awareness of our own bodies and minds. </a:t>
            </a:r>
            <a:endParaRPr lang="en-US" dirty="0"/>
          </a:p>
        </p:txBody>
      </p:sp>
      <p:sp>
        <p:nvSpPr>
          <p:cNvPr id="4" name="Slide Number Placeholder 3"/>
          <p:cNvSpPr>
            <a:spLocks noGrp="1"/>
          </p:cNvSpPr>
          <p:nvPr>
            <p:ph type="sldNum" sz="quarter" idx="10"/>
          </p:nvPr>
        </p:nvSpPr>
        <p:spPr/>
        <p:txBody>
          <a:bodyPr/>
          <a:lstStyle/>
          <a:p>
            <a:fld id="{2428022A-FB96-48FB-83F5-B7D3D8C82A77}" type="slidenum">
              <a:rPr lang="en-US" smtClean="0"/>
              <a:t>17</a:t>
            </a:fld>
            <a:endParaRPr lang="en-US"/>
          </a:p>
        </p:txBody>
      </p:sp>
    </p:spTree>
    <p:extLst>
      <p:ext uri="{BB962C8B-B14F-4D97-AF65-F5344CB8AC3E}">
        <p14:creationId xmlns:p14="http://schemas.microsoft.com/office/powerpoint/2010/main" val="39462232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We know, not just as scientists and </a:t>
            </a:r>
            <a:r>
              <a:rPr lang="en-US" dirty="0" err="1" smtClean="0"/>
              <a:t>practioners</a:t>
            </a:r>
            <a:r>
              <a:rPr lang="en-US" dirty="0" smtClean="0"/>
              <a:t> of psychology but as human</a:t>
            </a:r>
            <a:r>
              <a:rPr lang="en-US" baseline="0" dirty="0" smtClean="0"/>
              <a:t> beings</a:t>
            </a:r>
            <a:r>
              <a:rPr lang="en-US" dirty="0" smtClean="0"/>
              <a:t> with bodies that moving</a:t>
            </a:r>
            <a:r>
              <a:rPr lang="en-US" baseline="0" dirty="0" smtClean="0"/>
              <a:t> them feels good. And there is a growing field of research and researchers that tells us it does us more good than we know. And you don’t even have to be “good” at it.</a:t>
            </a:r>
          </a:p>
        </p:txBody>
      </p:sp>
      <p:sp>
        <p:nvSpPr>
          <p:cNvPr id="4" name="Slide Number Placeholder 3"/>
          <p:cNvSpPr>
            <a:spLocks noGrp="1"/>
          </p:cNvSpPr>
          <p:nvPr>
            <p:ph type="sldNum" sz="quarter" idx="10"/>
          </p:nvPr>
        </p:nvSpPr>
        <p:spPr/>
        <p:txBody>
          <a:bodyPr/>
          <a:lstStyle/>
          <a:p>
            <a:fld id="{2428022A-FB96-48FB-83F5-B7D3D8C82A77}" type="slidenum">
              <a:rPr lang="en-US" smtClean="0"/>
              <a:t>18</a:t>
            </a:fld>
            <a:endParaRPr lang="en-US"/>
          </a:p>
        </p:txBody>
      </p:sp>
    </p:spTree>
    <p:extLst>
      <p:ext uri="{BB962C8B-B14F-4D97-AF65-F5344CB8AC3E}">
        <p14:creationId xmlns:p14="http://schemas.microsoft.com/office/powerpoint/2010/main" val="31300368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What do we have to lose by incorporating a little dance into our lives?</a:t>
            </a:r>
          </a:p>
          <a:p>
            <a:r>
              <a:rPr lang="en-US" dirty="0" smtClean="0"/>
              <a:t>- This movement, this thing</a:t>
            </a:r>
            <a:r>
              <a:rPr lang="en-US" baseline="0" dirty="0" smtClean="0"/>
              <a:t> we are all built for can truly be a powerful thing. And maybe, with a little dancing, we can reign in the power of expression and move a little more limberly down our own valued paths. </a:t>
            </a:r>
            <a:endParaRPr lang="en-US" dirty="0"/>
          </a:p>
        </p:txBody>
      </p:sp>
      <p:sp>
        <p:nvSpPr>
          <p:cNvPr id="4" name="Slide Number Placeholder 3"/>
          <p:cNvSpPr>
            <a:spLocks noGrp="1"/>
          </p:cNvSpPr>
          <p:nvPr>
            <p:ph type="sldNum" sz="quarter" idx="10"/>
          </p:nvPr>
        </p:nvSpPr>
        <p:spPr/>
        <p:txBody>
          <a:bodyPr/>
          <a:lstStyle/>
          <a:p>
            <a:fld id="{2428022A-FB96-48FB-83F5-B7D3D8C82A77}" type="slidenum">
              <a:rPr lang="en-US" smtClean="0"/>
              <a:t>19</a:t>
            </a:fld>
            <a:endParaRPr lang="en-US"/>
          </a:p>
        </p:txBody>
      </p:sp>
    </p:spTree>
    <p:extLst>
      <p:ext uri="{BB962C8B-B14F-4D97-AF65-F5344CB8AC3E}">
        <p14:creationId xmlns:p14="http://schemas.microsoft.com/office/powerpoint/2010/main" val="331385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Whether we like it or not,</a:t>
            </a:r>
            <a:r>
              <a:rPr lang="en-US" baseline="0" dirty="0" smtClean="0"/>
              <a:t> from the moment we begin to move, we are all dancers. Whether for pleasure, exercise, social interaction, or simply something to do – we all have bodies, and (even if just when we were kids) have all felt the bliss that comes from connecting to and using them through dance.</a:t>
            </a:r>
            <a:endParaRPr lang="en-US" dirty="0"/>
          </a:p>
        </p:txBody>
      </p:sp>
      <p:sp>
        <p:nvSpPr>
          <p:cNvPr id="4" name="Slide Number Placeholder 3"/>
          <p:cNvSpPr>
            <a:spLocks noGrp="1"/>
          </p:cNvSpPr>
          <p:nvPr>
            <p:ph type="sldNum" sz="quarter" idx="10"/>
          </p:nvPr>
        </p:nvSpPr>
        <p:spPr/>
        <p:txBody>
          <a:bodyPr/>
          <a:lstStyle/>
          <a:p>
            <a:fld id="{2428022A-FB96-48FB-83F5-B7D3D8C82A77}" type="slidenum">
              <a:rPr lang="en-US" smtClean="0"/>
              <a:t>2</a:t>
            </a:fld>
            <a:endParaRPr lang="en-US"/>
          </a:p>
        </p:txBody>
      </p:sp>
    </p:spTree>
    <p:extLst>
      <p:ext uri="{BB962C8B-B14F-4D97-AF65-F5344CB8AC3E}">
        <p14:creationId xmlns:p14="http://schemas.microsoft.com/office/powerpoint/2010/main" val="98327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a:t>
            </a:r>
            <a:endParaRPr lang="en-US" dirty="0"/>
          </a:p>
        </p:txBody>
      </p:sp>
      <p:sp>
        <p:nvSpPr>
          <p:cNvPr id="4" name="Slide Number Placeholder 3"/>
          <p:cNvSpPr>
            <a:spLocks noGrp="1"/>
          </p:cNvSpPr>
          <p:nvPr>
            <p:ph type="sldNum" sz="quarter" idx="10"/>
          </p:nvPr>
        </p:nvSpPr>
        <p:spPr/>
        <p:txBody>
          <a:bodyPr/>
          <a:lstStyle/>
          <a:p>
            <a:fld id="{2428022A-FB96-48FB-83F5-B7D3D8C82A77}" type="slidenum">
              <a:rPr lang="en-US" smtClean="0"/>
              <a:t>20</a:t>
            </a:fld>
            <a:endParaRPr lang="en-US"/>
          </a:p>
        </p:txBody>
      </p:sp>
    </p:spTree>
    <p:extLst>
      <p:ext uri="{BB962C8B-B14F-4D97-AF65-F5344CB8AC3E}">
        <p14:creationId xmlns:p14="http://schemas.microsoft.com/office/powerpoint/2010/main" val="2989432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Dance is all around us. In</a:t>
            </a:r>
            <a:r>
              <a:rPr lang="en-US" baseline="0" dirty="0" smtClean="0"/>
              <a:t> your backyard, in our schools, around campfires, at weddings and parties and concerts and proms, and especially in our bedrooms when we think that no one is watching.</a:t>
            </a:r>
          </a:p>
          <a:p>
            <a:pPr marL="171450" indent="-171450">
              <a:buFontTx/>
              <a:buChar char="-"/>
            </a:pPr>
            <a:r>
              <a:rPr lang="en-US" baseline="0" dirty="0" smtClean="0"/>
              <a:t>It is also a common depiction of joy, camaraderie, and expression in art and literature.</a:t>
            </a:r>
          </a:p>
          <a:p>
            <a:pPr marL="171450" indent="-171450">
              <a:buFontTx/>
              <a:buChar char="-"/>
            </a:pPr>
            <a:endParaRPr lang="en-US" baseline="0" dirty="0" smtClean="0"/>
          </a:p>
        </p:txBody>
      </p:sp>
      <p:sp>
        <p:nvSpPr>
          <p:cNvPr id="4" name="Slide Number Placeholder 3"/>
          <p:cNvSpPr>
            <a:spLocks noGrp="1"/>
          </p:cNvSpPr>
          <p:nvPr>
            <p:ph type="sldNum" sz="quarter" idx="10"/>
          </p:nvPr>
        </p:nvSpPr>
        <p:spPr/>
        <p:txBody>
          <a:bodyPr/>
          <a:lstStyle/>
          <a:p>
            <a:fld id="{2428022A-FB96-48FB-83F5-B7D3D8C82A77}" type="slidenum">
              <a:rPr lang="en-US" smtClean="0"/>
              <a:t>3</a:t>
            </a:fld>
            <a:endParaRPr lang="en-US"/>
          </a:p>
        </p:txBody>
      </p:sp>
    </p:spTree>
    <p:extLst>
      <p:ext uri="{BB962C8B-B14F-4D97-AF65-F5344CB8AC3E}">
        <p14:creationId xmlns:p14="http://schemas.microsoft.com/office/powerpoint/2010/main" val="98327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baseline="0" dirty="0" smtClean="0"/>
              <a:t> And, </a:t>
            </a:r>
            <a:r>
              <a:rPr lang="en-US" dirty="0" smtClean="0"/>
              <a:t>In many cultures, dance is viewed as vital to maintaining physical, spiritual, and psychological well-being.</a:t>
            </a:r>
            <a:r>
              <a:rPr lang="en-US" baseline="0" dirty="0" smtClean="0"/>
              <a:t> It is a valued form of cultural understanding and expression and an integral part of everyday life.</a:t>
            </a:r>
            <a:endParaRPr lang="en-US" dirty="0"/>
          </a:p>
        </p:txBody>
      </p:sp>
      <p:sp>
        <p:nvSpPr>
          <p:cNvPr id="4" name="Slide Number Placeholder 3"/>
          <p:cNvSpPr>
            <a:spLocks noGrp="1"/>
          </p:cNvSpPr>
          <p:nvPr>
            <p:ph type="sldNum" sz="quarter" idx="10"/>
          </p:nvPr>
        </p:nvSpPr>
        <p:spPr/>
        <p:txBody>
          <a:bodyPr/>
          <a:lstStyle/>
          <a:p>
            <a:fld id="{2428022A-FB96-48FB-83F5-B7D3D8C82A77}" type="slidenum">
              <a:rPr lang="en-US" smtClean="0"/>
              <a:t>4</a:t>
            </a:fld>
            <a:endParaRPr lang="en-US"/>
          </a:p>
        </p:txBody>
      </p:sp>
    </p:spTree>
    <p:extLst>
      <p:ext uri="{BB962C8B-B14F-4D97-AF65-F5344CB8AC3E}">
        <p14:creationId xmlns:p14="http://schemas.microsoft.com/office/powerpoint/2010/main" val="16997525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So dance is great, it</a:t>
            </a:r>
            <a:r>
              <a:rPr lang="en-US" baseline="0" dirty="0" smtClean="0"/>
              <a:t> is all around us, and a majority of us do it regularly. But what does dance have to offer psychology? Can it be beneficial to contextual behavioral science in concrete, measurable ways?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428022A-FB96-48FB-83F5-B7D3D8C82A77}" type="slidenum">
              <a:rPr lang="en-US" smtClean="0"/>
              <a:t>5</a:t>
            </a:fld>
            <a:endParaRPr lang="en-US"/>
          </a:p>
        </p:txBody>
      </p:sp>
    </p:spTree>
    <p:extLst>
      <p:ext uri="{BB962C8B-B14F-4D97-AF65-F5344CB8AC3E}">
        <p14:creationId xmlns:p14="http://schemas.microsoft.com/office/powerpoint/2010/main" val="1243968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dirty="0" smtClean="0"/>
              <a:t>Dance has been known to foster a mass of physical benefits, and the literature for psychological benefits is gaining support as well. </a:t>
            </a:r>
          </a:p>
          <a:p>
            <a:pPr marL="171450" indent="-171450">
              <a:buFontTx/>
              <a:buChar char="-"/>
            </a:pPr>
            <a:r>
              <a:rPr lang="en-US" dirty="0" smtClean="0"/>
              <a:t>In recreational dance interventions with adolescents, researchers have found increased perceptions of attractiveness, self-worth, and strength</a:t>
            </a:r>
            <a:r>
              <a:rPr lang="en-US" baseline="0" dirty="0" smtClean="0"/>
              <a:t> paired with</a:t>
            </a:r>
            <a:r>
              <a:rPr lang="en-US" dirty="0" smtClean="0"/>
              <a:t> decreases in psychological distress. </a:t>
            </a:r>
          </a:p>
        </p:txBody>
      </p:sp>
      <p:sp>
        <p:nvSpPr>
          <p:cNvPr id="4" name="Slide Number Placeholder 3"/>
          <p:cNvSpPr>
            <a:spLocks noGrp="1"/>
          </p:cNvSpPr>
          <p:nvPr>
            <p:ph type="sldNum" sz="quarter" idx="10"/>
          </p:nvPr>
        </p:nvSpPr>
        <p:spPr/>
        <p:txBody>
          <a:bodyPr/>
          <a:lstStyle/>
          <a:p>
            <a:fld id="{2428022A-FB96-48FB-83F5-B7D3D8C82A77}" type="slidenum">
              <a:rPr lang="en-US" smtClean="0"/>
              <a:t>6</a:t>
            </a:fld>
            <a:endParaRPr lang="en-US"/>
          </a:p>
        </p:txBody>
      </p:sp>
    </p:spTree>
    <p:extLst>
      <p:ext uri="{BB962C8B-B14F-4D97-AF65-F5344CB8AC3E}">
        <p14:creationId xmlns:p14="http://schemas.microsoft.com/office/powerpoint/2010/main" val="19499211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Across several unique studies, these effects were apparent in dance intervention, but not other aerobic exercise groups, showing there may</a:t>
            </a:r>
            <a:r>
              <a:rPr lang="en-US" baseline="0" dirty="0" smtClean="0"/>
              <a:t> be</a:t>
            </a:r>
            <a:r>
              <a:rPr lang="en-US" dirty="0" smtClean="0"/>
              <a:t> more to dance than to exercise alone.</a:t>
            </a:r>
          </a:p>
          <a:p>
            <a:endParaRPr lang="en-US" dirty="0"/>
          </a:p>
        </p:txBody>
      </p:sp>
      <p:sp>
        <p:nvSpPr>
          <p:cNvPr id="4" name="Slide Number Placeholder 3"/>
          <p:cNvSpPr>
            <a:spLocks noGrp="1"/>
          </p:cNvSpPr>
          <p:nvPr>
            <p:ph type="sldNum" sz="quarter" idx="10"/>
          </p:nvPr>
        </p:nvSpPr>
        <p:spPr/>
        <p:txBody>
          <a:bodyPr/>
          <a:lstStyle/>
          <a:p>
            <a:fld id="{2428022A-FB96-48FB-83F5-B7D3D8C82A77}" type="slidenum">
              <a:rPr lang="en-US" smtClean="0"/>
              <a:t>7</a:t>
            </a:fld>
            <a:endParaRPr lang="en-US"/>
          </a:p>
        </p:txBody>
      </p:sp>
    </p:spTree>
    <p:extLst>
      <p:ext uri="{BB962C8B-B14F-4D97-AF65-F5344CB8AC3E}">
        <p14:creationId xmlns:p14="http://schemas.microsoft.com/office/powerpoint/2010/main" val="23186629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Stronger still are results from studies involving DMT, which have shown increased stress management and coping in the chronically stressed, and increased reality orientation and present moment contact in traumatized dissociative individuals. </a:t>
            </a:r>
          </a:p>
        </p:txBody>
      </p:sp>
      <p:sp>
        <p:nvSpPr>
          <p:cNvPr id="4" name="Slide Number Placeholder 3"/>
          <p:cNvSpPr>
            <a:spLocks noGrp="1"/>
          </p:cNvSpPr>
          <p:nvPr>
            <p:ph type="sldNum" sz="quarter" idx="10"/>
          </p:nvPr>
        </p:nvSpPr>
        <p:spPr/>
        <p:txBody>
          <a:bodyPr/>
          <a:lstStyle/>
          <a:p>
            <a:fld id="{2428022A-FB96-48FB-83F5-B7D3D8C82A77}" type="slidenum">
              <a:rPr lang="en-US" smtClean="0"/>
              <a:t>8</a:t>
            </a:fld>
            <a:endParaRPr lang="en-US"/>
          </a:p>
        </p:txBody>
      </p:sp>
    </p:spTree>
    <p:extLst>
      <p:ext uri="{BB962C8B-B14F-4D97-AF65-F5344CB8AC3E}">
        <p14:creationId xmlns:p14="http://schemas.microsoft.com/office/powerpoint/2010/main" val="9154078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And these are just a handful of the studies that are out there in a quickly growing field of research.</a:t>
            </a:r>
          </a:p>
          <a:p>
            <a:pPr marL="171450" indent="-171450">
              <a:buFontTx/>
              <a:buChar char="-"/>
            </a:pPr>
            <a:r>
              <a:rPr lang="en-US" dirty="0" smtClean="0"/>
              <a:t>So why should dancing be of interest to you at all? How can we as contextual behavioral scientists use this information</a:t>
            </a:r>
            <a:r>
              <a:rPr lang="en-US" baseline="0" dirty="0" smtClean="0"/>
              <a:t> in a way that makes sense with the work that we do?</a:t>
            </a:r>
          </a:p>
          <a:p>
            <a:pPr marL="171450" indent="-171450">
              <a:buFontTx/>
              <a:buChar char="-"/>
            </a:pPr>
            <a:r>
              <a:rPr lang="en-US" baseline="0" dirty="0" smtClean="0"/>
              <a:t>Let’s look at the model for psychological flexibility and compare it to the goals of dancers.</a:t>
            </a:r>
            <a:endParaRPr lang="en-US" dirty="0"/>
          </a:p>
        </p:txBody>
      </p:sp>
      <p:sp>
        <p:nvSpPr>
          <p:cNvPr id="4" name="Slide Number Placeholder 3"/>
          <p:cNvSpPr>
            <a:spLocks noGrp="1"/>
          </p:cNvSpPr>
          <p:nvPr>
            <p:ph type="sldNum" sz="quarter" idx="10"/>
          </p:nvPr>
        </p:nvSpPr>
        <p:spPr/>
        <p:txBody>
          <a:bodyPr/>
          <a:lstStyle/>
          <a:p>
            <a:fld id="{2428022A-FB96-48FB-83F5-B7D3D8C82A77}" type="slidenum">
              <a:rPr lang="en-US" smtClean="0"/>
              <a:t>9</a:t>
            </a:fld>
            <a:endParaRPr lang="en-US"/>
          </a:p>
        </p:txBody>
      </p:sp>
    </p:spTree>
    <p:extLst>
      <p:ext uri="{BB962C8B-B14F-4D97-AF65-F5344CB8AC3E}">
        <p14:creationId xmlns:p14="http://schemas.microsoft.com/office/powerpoint/2010/main" val="2928485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0F0A5E71-39AC-4325-B91F-E4A2F78ACB3E}" type="datetimeFigureOut">
              <a:rPr lang="en-US" smtClean="0"/>
              <a:t>6/25/2014</a:t>
            </a:fld>
            <a:endParaRPr lang="en-US"/>
          </a:p>
        </p:txBody>
      </p:sp>
      <p:sp>
        <p:nvSpPr>
          <p:cNvPr id="5" name="Footer Placeholder 4"/>
          <p:cNvSpPr>
            <a:spLocks noGrp="1"/>
          </p:cNvSpPr>
          <p:nvPr>
            <p:ph type="ftr" sz="quarter" idx="11"/>
          </p:nvPr>
        </p:nvSpPr>
        <p:spPr/>
        <p:txBody>
          <a:bodyPr/>
          <a:lstStyle/>
          <a:p>
            <a:endParaRPr lang="en-US"/>
          </a:p>
        </p:txBody>
      </p:sp>
      <p:sp>
        <p:nvSpPr>
          <p:cNvPr id="9" name="Rectangle 8"/>
          <p:cNvSpPr/>
          <p:nvPr/>
        </p:nvSpPr>
        <p:spPr>
          <a:xfrm>
            <a:off x="345440" y="2942602"/>
            <a:ext cx="7147931"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572652" y="2944634"/>
            <a:ext cx="1190348"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712714" y="3136658"/>
            <a:ext cx="910224"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45483" y="3055621"/>
            <a:ext cx="6947845"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7786826" y="4625268"/>
            <a:ext cx="762000" cy="457200"/>
          </a:xfrm>
        </p:spPr>
        <p:txBody>
          <a:bodyPr/>
          <a:lstStyle>
            <a:lvl1pPr algn="ctr">
              <a:defRPr sz="2800">
                <a:solidFill>
                  <a:schemeClr val="accent1">
                    <a:lumMod val="50000"/>
                  </a:schemeClr>
                </a:solidFill>
              </a:defRPr>
            </a:lvl1pPr>
          </a:lstStyle>
          <a:p>
            <a:fld id="{2C779E0E-EE5A-4626-9696-DCC8A2ECEE56}" type="slidenum">
              <a:rPr lang="en-US" smtClean="0"/>
              <a:t>‹#›</a:t>
            </a:fld>
            <a:endParaRPr lang="en-US"/>
          </a:p>
        </p:txBody>
      </p:sp>
      <p:sp>
        <p:nvSpPr>
          <p:cNvPr id="11" name="Rectangle 10"/>
          <p:cNvSpPr/>
          <p:nvPr/>
        </p:nvSpPr>
        <p:spPr>
          <a:xfrm>
            <a:off x="541822" y="4559276"/>
            <a:ext cx="6755166"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38971" y="3139440"/>
            <a:ext cx="6760868"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642805" y="4648200"/>
            <a:ext cx="65532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04705" y="3227033"/>
            <a:ext cx="6629400" cy="1219201"/>
          </a:xfrm>
        </p:spPr>
        <p:txBody>
          <a:bodyPr anchor="b" anchorCtr="0">
            <a:noAutofit/>
          </a:bodyPr>
          <a:lstStyle>
            <a:lvl1pPr>
              <a:defRPr sz="4000">
                <a:solidFill>
                  <a:schemeClr val="accent1">
                    <a:lumMod val="50000"/>
                  </a:schemeClr>
                </a:solidFill>
              </a:defRPr>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0A5E71-39AC-4325-B91F-E4A2F78ACB3E}" type="datetimeFigureOut">
              <a:rPr lang="en-US" smtClean="0"/>
              <a:t>6/25/2014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779E0E-EE5A-4626-9696-DCC8A2ECEE5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6861702" y="228600"/>
            <a:ext cx="185928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Rectangle 7"/>
          <p:cNvSpPr/>
          <p:nvPr/>
        </p:nvSpPr>
        <p:spPr>
          <a:xfrm>
            <a:off x="6955225" y="351409"/>
            <a:ext cx="1672235"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048577" y="395427"/>
            <a:ext cx="1485531" cy="578898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380999"/>
            <a:ext cx="6172200" cy="57912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F0A5E71-39AC-4325-B91F-E4A2F78ACB3E}" type="datetimeFigureOut">
              <a:rPr lang="en-US" smtClean="0"/>
              <a:t>6/25/2014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779E0E-EE5A-4626-9696-DCC8A2ECEE56}"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0A5E71-39AC-4325-B91F-E4A2F78ACB3E}" type="datetimeFigureOut">
              <a:rPr lang="en-US" smtClean="0"/>
              <a:t>6/25/2014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779E0E-EE5A-4626-9696-DCC8A2ECEE56}"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0F0A5E71-39AC-4325-B91F-E4A2F78ACB3E}" type="datetimeFigureOut">
              <a:rPr lang="en-US" smtClean="0"/>
              <a:t>6/25/2014</a:t>
            </a:fld>
            <a:endParaRPr lang="en-US"/>
          </a:p>
        </p:txBody>
      </p:sp>
      <p:sp>
        <p:nvSpPr>
          <p:cNvPr id="13" name="Rectangle 12"/>
          <p:cNvSpPr/>
          <p:nvPr/>
        </p:nvSpPr>
        <p:spPr>
          <a:xfrm>
            <a:off x="451976" y="2946400"/>
            <a:ext cx="8265160"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67656" y="3048000"/>
            <a:ext cx="8033800"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779E0E-EE5A-4626-9696-DCC8A2ECEE56}" type="slidenum">
              <a:rPr lang="en-US" smtClean="0"/>
              <a:t>‹#›</a:t>
            </a:fld>
            <a:endParaRPr lang="en-US"/>
          </a:p>
        </p:txBody>
      </p:sp>
      <p:sp>
        <p:nvSpPr>
          <p:cNvPr id="2" name="Title 1"/>
          <p:cNvSpPr>
            <a:spLocks noGrp="1"/>
          </p:cNvSpPr>
          <p:nvPr>
            <p:ph type="title"/>
          </p:nvPr>
        </p:nvSpPr>
        <p:spPr>
          <a:xfrm>
            <a:off x="736456" y="3200399"/>
            <a:ext cx="76962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en-US" smtClean="0"/>
              <a:t>Click to edit Master title style</a:t>
            </a:r>
            <a:endParaRPr lang="en-US" dirty="0"/>
          </a:p>
        </p:txBody>
      </p:sp>
      <p:sp>
        <p:nvSpPr>
          <p:cNvPr id="15" name="Rectangle 14"/>
          <p:cNvSpPr/>
          <p:nvPr/>
        </p:nvSpPr>
        <p:spPr>
          <a:xfrm>
            <a:off x="675496" y="4541520"/>
            <a:ext cx="781812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36456" y="4607510"/>
            <a:ext cx="76962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4" name="Rectangle 13"/>
          <p:cNvSpPr/>
          <p:nvPr/>
        </p:nvSpPr>
        <p:spPr>
          <a:xfrm>
            <a:off x="675757" y="3124200"/>
            <a:ext cx="7817599"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F0A5E71-39AC-4325-B91F-E4A2F78ACB3E}" type="datetimeFigureOut">
              <a:rPr lang="en-US" smtClean="0"/>
              <a:t>6/25/2014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779E0E-EE5A-4626-9696-DCC8A2ECEE56}"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26128" y="1722438"/>
            <a:ext cx="4040188"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26128" y="2438400"/>
            <a:ext cx="4040188"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438400"/>
            <a:ext cx="4041775"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F0A5E71-39AC-4325-B91F-E4A2F78ACB3E}" type="datetimeFigureOut">
              <a:rPr lang="en-US" smtClean="0"/>
              <a:t>6/25/2014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C779E0E-EE5A-4626-9696-DCC8A2ECEE5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F0A5E71-39AC-4325-B91F-E4A2F78ACB3E}" type="datetimeFigureOut">
              <a:rPr lang="en-US" smtClean="0"/>
              <a:t>6/25/2014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779E0E-EE5A-4626-9696-DCC8A2ECEE5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0F0A5E71-39AC-4325-B91F-E4A2F78ACB3E}" type="datetimeFigureOut">
              <a:rPr lang="en-US" smtClean="0"/>
              <a:t>6/25/2014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C779E0E-EE5A-4626-9696-DCC8A2ECEE5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ounded Rectangle 11"/>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86200" y="685800"/>
            <a:ext cx="4572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F0A5E71-39AC-4325-B91F-E4A2F78ACB3E}" type="datetimeFigureOut">
              <a:rPr lang="en-US" smtClean="0"/>
              <a:t>6/25/2014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779E0E-EE5A-4626-9696-DCC8A2ECEE56}" type="slidenum">
              <a:rPr lang="en-US" smtClean="0"/>
              <a:t>‹#›</a:t>
            </a:fld>
            <a:endParaRPr lang="en-US"/>
          </a:p>
        </p:txBody>
      </p:sp>
      <p:sp>
        <p:nvSpPr>
          <p:cNvPr id="8" name="Rectangle 7"/>
          <p:cNvSpPr/>
          <p:nvPr/>
        </p:nvSpPr>
        <p:spPr>
          <a:xfrm>
            <a:off x="560034" y="1505712"/>
            <a:ext cx="2716566"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76690" y="1642472"/>
            <a:ext cx="2483254"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769000" y="2971800"/>
            <a:ext cx="2298634"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769000" y="1734312"/>
            <a:ext cx="2298634" cy="1191620"/>
          </a:xfrm>
        </p:spPr>
        <p:txBody>
          <a:bodyPr anchor="b">
            <a:normAutofit/>
          </a:bodyPr>
          <a:lstStyle>
            <a:lvl1pPr algn="l">
              <a:defRPr sz="2000" b="0">
                <a:solidFill>
                  <a:schemeClr val="accent1">
                    <a:lumMod val="75000"/>
                  </a:schemeClr>
                </a:solidFill>
              </a:defRPr>
            </a:lvl1pPr>
          </a:lstStyle>
          <a:p>
            <a:r>
              <a:rPr lang="en-US" smtClean="0"/>
              <a:t>Click to edit Master 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ounded Rectangle 8"/>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685800" y="621437"/>
            <a:ext cx="77724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5" name="Date Placeholder 4"/>
          <p:cNvSpPr>
            <a:spLocks noGrp="1"/>
          </p:cNvSpPr>
          <p:nvPr>
            <p:ph type="dt" sz="half" idx="10"/>
          </p:nvPr>
        </p:nvSpPr>
        <p:spPr/>
        <p:txBody>
          <a:bodyPr/>
          <a:lstStyle/>
          <a:p>
            <a:fld id="{0F0A5E71-39AC-4325-B91F-E4A2F78ACB3E}" type="datetimeFigureOut">
              <a:rPr lang="en-US" smtClean="0"/>
              <a:t>6/25/2014</a:t>
            </a:fld>
            <a:endParaRPr lang="en-US"/>
          </a:p>
        </p:txBody>
      </p:sp>
      <p:sp>
        <p:nvSpPr>
          <p:cNvPr id="7" name="Slide Number Placeholder 6"/>
          <p:cNvSpPr>
            <a:spLocks noGrp="1"/>
          </p:cNvSpPr>
          <p:nvPr>
            <p:ph type="sldNum" sz="quarter" idx="12"/>
          </p:nvPr>
        </p:nvSpPr>
        <p:spPr/>
        <p:txBody>
          <a:bodyPr/>
          <a:lstStyle/>
          <a:p>
            <a:fld id="{2C779E0E-EE5A-4626-9696-DCC8A2ECEE56}" type="slidenum">
              <a:rPr lang="en-US" smtClean="0"/>
              <a:t>‹#›</a:t>
            </a:fld>
            <a:endParaRPr lang="en-US"/>
          </a:p>
        </p:txBody>
      </p:sp>
      <p:sp>
        <p:nvSpPr>
          <p:cNvPr id="10" name="Rectangle 9"/>
          <p:cNvSpPr/>
          <p:nvPr/>
        </p:nvSpPr>
        <p:spPr>
          <a:xfrm>
            <a:off x="685800" y="4953000"/>
            <a:ext cx="77724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61999" y="5029200"/>
            <a:ext cx="7600765"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p:txBody>
          <a:bodyPr/>
          <a:lstStyle/>
          <a:p>
            <a:endParaRPr lang="en-US"/>
          </a:p>
        </p:txBody>
      </p:sp>
      <p:sp>
        <p:nvSpPr>
          <p:cNvPr id="13" name="Rectangle 12"/>
          <p:cNvSpPr/>
          <p:nvPr/>
        </p:nvSpPr>
        <p:spPr>
          <a:xfrm>
            <a:off x="914400" y="5638800"/>
            <a:ext cx="7328514"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05589" y="5074920"/>
            <a:ext cx="7946136"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956289" y="5656556"/>
            <a:ext cx="7244736"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914400" y="5105400"/>
            <a:ext cx="7328514" cy="523043"/>
          </a:xfrm>
        </p:spPr>
        <p:txBody>
          <a:bodyPr anchor="ctr" anchorCtr="0"/>
          <a:lstStyle>
            <a:lvl1pPr algn="ctr">
              <a:defRPr sz="2000" b="0">
                <a:solidFill>
                  <a:schemeClr val="accent1">
                    <a:lumMod val="75000"/>
                  </a:schemeClr>
                </a:solidFill>
              </a:defRPr>
            </a:lvl1pPr>
          </a:lstStyle>
          <a:p>
            <a:r>
              <a:rPr lang="en-US" smtClean="0"/>
              <a:t>Click to edit Master title style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fld id="{0F0A5E71-39AC-4325-B91F-E4A2F78ACB3E}" type="datetimeFigureOut">
              <a:rPr lang="en-US" smtClean="0"/>
              <a:t>6/25/2014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fld id="{2C779E0E-EE5A-4626-9696-DCC8A2ECEE56}" type="slidenum">
              <a:rPr lang="en-US" smtClean="0"/>
              <a:t>‹#›</a:t>
            </a:fld>
            <a:endParaRPr lang="en-US"/>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5.jpg"/></Relationships>
</file>

<file path=ppt/slides/_rels/slide1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gif"/></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3.jpg"/><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42805" y="4648200"/>
            <a:ext cx="6553200" cy="533400"/>
          </a:xfrm>
        </p:spPr>
        <p:txBody>
          <a:bodyPr>
            <a:noAutofit/>
          </a:bodyPr>
          <a:lstStyle/>
          <a:p>
            <a:r>
              <a:rPr lang="en-US" sz="1600" dirty="0" smtClean="0"/>
              <a:t>Nina </a:t>
            </a:r>
            <a:r>
              <a:rPr lang="en-US" sz="1600" dirty="0" err="1" smtClean="0"/>
              <a:t>Laurenzo</a:t>
            </a:r>
            <a:r>
              <a:rPr lang="en-US" sz="1600" dirty="0" smtClean="0"/>
              <a:t> &amp; Amy R. Murrell, Ph.D.</a:t>
            </a:r>
          </a:p>
          <a:p>
            <a:r>
              <a:rPr lang="en-US" sz="1600" dirty="0" smtClean="0"/>
              <a:t>University of North Texas</a:t>
            </a:r>
            <a:endParaRPr lang="en-US" sz="1600" dirty="0"/>
          </a:p>
        </p:txBody>
      </p:sp>
      <p:sp>
        <p:nvSpPr>
          <p:cNvPr id="2" name="Title 1"/>
          <p:cNvSpPr>
            <a:spLocks noGrp="1"/>
          </p:cNvSpPr>
          <p:nvPr>
            <p:ph type="ctrTitle"/>
          </p:nvPr>
        </p:nvSpPr>
        <p:spPr/>
        <p:txBody>
          <a:bodyPr/>
          <a:lstStyle/>
          <a:p>
            <a:r>
              <a:rPr lang="en-US" sz="4800" dirty="0" smtClean="0"/>
              <a:t>Shall We Dance?</a:t>
            </a:r>
            <a:endParaRPr lang="en-US" sz="4800" dirty="0"/>
          </a:p>
        </p:txBody>
      </p:sp>
    </p:spTree>
    <p:extLst>
      <p:ext uri="{BB962C8B-B14F-4D97-AF65-F5344CB8AC3E}">
        <p14:creationId xmlns:p14="http://schemas.microsoft.com/office/powerpoint/2010/main" val="1273729978"/>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http://www.studiocdac.com/wp-content/uploads/2013/08/ballet-black-and-white-dance-dancer-shoes-favim-com-203849_lar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99" y="0"/>
            <a:ext cx="9934799" cy="6934200"/>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4" descr="data:image/jpeg;base64,/9j/4AAQSkZJRgABAQAAAQABAAD/2wCEAAkGBxQSEhUUEhQVFBQVFBQVFBQUFBUUFBQUFBQWFhQUFBQYHCggGBolHBQUITEhJSkrLi4uFx8zODMsNygtLisBCgoKBQUFDgUFDisZExkrKysrKysrKysrKysrKysrKysrKysrKysrKysrKysrKysrKysrKysrKysrKysrKysrK//AABEIALcBFAMBIgACEQEDEQH/xAAcAAABBQEBAQAAAAAAAAAAAAAHAAMEBQYCAQj/xAA9EAABAwIEBAQEAggGAwEAAAABAAIDBBEFEiExBkFRYQcTcYEiI5GxUqEUJDJCcsHh8HOCorLC0WKS8TP/xAAUAQEAAAAAAAAAAAAAAAAAAAAA/8QAFBEBAAAAAAAAAAAAAAAAAAAAAP/aAAwDAQACEQMRAD8ABqSSSBLf8DQ/qzj1kP5ABYBErhGO1EzuXn/UUHFc1UNStBiCoKhBV1mgVW7dTa1+qgoCjwfV+dTtvu34T7K0q41h/DuvyzOiOzxcfxBEKrjQZOvj3WXxCPVbPEIllsVjQZ2YaptO1G6aQJJJJAluvC6K5qHHk2MfUuP/ABWFRF8MW/JnPV7B9Gk/zQS8VbYlUNQ1aXF4+aoJ2IOsKfq5vuPsf5K2axZNlb5czTyJyn0dufstm0aIGXRWN1Fxkfq8v+G77KzLLhV2LM/V5f8ADf8A7SgGySSSDph1HqEXsJfeFh7IQIr8OvvTMPYINJROuFIsq3DpdbK3IQNFMyJ8pqQIK+pWZ4iGaNw7FaaqWXxx3wO9EA4K8Xrtykg8SSSQJFfAYrUcP8AP11QoRmpYcsEbekbR+SCixAKjrBYFaOuYs7iugKDM1L7k+qjp2o3TSCRh9UYpGPG7XA/9o1xSCSNrxs5oP1QMRW8PK7zaXIT8UZLfbcIHcRiWWxOFbXEIVnK+DQoMHXNs72UdT8XZZ/soCBJJJIEif4YQ/qkh6zEfRjP+0MEY/DgNbhzOrnyOP/tl/wCKDvFYvhPZZWsFrra1TM11jcXblugxuJvu6396re8P1XmwMcd7ZXerdPztf3Q6qX3cT3Wo4Gqv/wBI/R4/2u/4oNlGExiFPeOQdY3j6tKl0+6mSwgtt1BH1CAIJLuVmVxB5Ej6Gy4QJFHg116VvYIXIl8BOvT/AF+6C6pn2etHE64WaA+JaCidcIO3hNPUl7VFlQQavZY/id9o3ehWvqtli+Lh8pyDBJJJIEkkkgfoY80jG/ie0fVwCNNVoAByACF3A+EOqayJg/Za4Pe7k1rddT3IARixXA3N+JhzDpzQZKsaszi4Wur6d7dC0j1WPx51gfRBlZHXJ9VykkgS1vhxiHl1JYdpBb3GyySkUFSYpGPG7XA/Q6oDfVQ3VFV0y01O4SRteNnNB+qrqyFALeKafK4H1VEtrxtTfAD0IWKQJJJaTgng2fE5XMhs1rG5pJHXysBvYWGpJsdOxQUVFSulkbHGMz3uDWgc3ONgvoLhbBY4qdlKGNErGfMLhmbJJmOdzH7/AE5EJcKeFcVCxlS95lqW7G48ppcCDlaN9CbElXBw57X3uL7ixtbnp/RBU12GNa61svYX0P8AmQu43d5T3Nvfp7hGuqmzHXe3xd/ba6BPiNUB1Qbc+Xpf+iDIKxwCr8qdjuROV3o7T8t/ZVy9BQFmhe4nS29tTbVXZpJcuawPYXJ39FHwihLmRyNDLPjY8a9QDzCsfNc15jkDr323b/psCgCXENOY6mVpFjnJt/Fr/NVy3vilhWV7J26tcMjjYAZhctsBpa1/osEgSI3h475Lh3P3Q5RE8OR8t3qUGjy6qzw6Tkogj1XdO+zkF04KNKxSWG4TcgQVNU1ZPiiG8TvQrZVLVncdhvG70QClJdPFiR0KSBRsLiANSSAB1J0CLGEeEgdA100l5H2NmmwYOfqUMcIcBPETsHtP5r6nwtjTE1zTYloOu2yDF4Pg8FBmiiBOYhznHUnla61lHFHKA1wuDseY7LN18w/SXA/hFvYrukxnyHXtcdEFXxdRZJCGk2GiFnFD/iI9kSuI8ba4vk68kJsXrzK4jugq0l2GLoRIGkk+IV2IEBR4BxrzKZsZ/aZ8N/stdUYK5zHOzba2Q08NKR75nMZ0zfRGB1QYmkOG7bHogE/FGHue36odvYQSDyNka8Up2jVwNjt0Q1xzDw2U22OqDO2Rn8B8Siha8OnjYXOu5jnWcTs2199B+aFYpFNwqplppBJA9zHj8LiMw/C7qD3QfU8+JQzMcyOQXO1wWgncWJFuSyVQZ2tyueJLaZnANfp+IjS/spfDvEAfFHI+eRsUrbtM0TGuB5hs0bcjrG4sdV1ic7TKDC7M1wu5zuZ7df6IKGdr3C7s2xOgtt11QZ4+AFW4NvYbX5dQjVjVWA073tbc2Qb4oizzknfKPuUGWsrDAcJdVTthYQHPva//AItJIHfRemlWo8McMc/EYXAGzCXOcNmXY4NJ/wA1tEBFw+YRxxxFotGwMBGlw3S5HsnxXxmQm9gSBrpcdNU7XYY7zHtDed/2tDc/ZQo8FLXXdr7aeyDNeKVU58JGmWzA1oFg0NO97andCZHPiPCWywvYfwnKRuDZBEwlA0ih4cU/yb9dUM/KKL/AsYbAPRBcuisq2odlKvH2sqPF22QXlA/M0J1zVWcP1AIsrghBAnjVTiMF2O9FeThV9QRYoApikWSV47pK24ipwZ3JIM8Ec/DTi3z6dsbyM8Yym53A2P0QLV/wTWiKqbmuWu0IG/a3dAYuJmlszX2Fjpptqo8VIZOYCr63EHztdya3UB2jtOym4XiTBGHcyAgzmN0jc5j3GxKG9fT+XI5l72O6IPEFS0ZnDc3Q9qzd5KBpqcaEgvWhA41hTgC5aCnWNKDe+ErSJ5H22aBf15IuTVrXgtAG2t0IvDGoeDOxo/dDh9lvcDDzmc69kDfGVI1sLQN0IMTeS+xRgxGIm99fVDjinDwHZgLFBnQ1dBq6DSug1BecKYo+OVsXmObFI4NI3aCTocp21te1j3RZNC6JjS4Cw5tJIIPc99N+fJBrAYc1RCLXvKzTqMwJGvYL6AqGWgc12pvl5fFyub/vd99NUGDxOXMTpoENscN5ndrD8lvMVqC3MOYJuh9UG7nE8yUELKrzg3HX0VS2RgBDvgew7OB2v6G2qqnMXjWkEEciD9NUB7qrPtM5oz5Raw0boNB9VW1NVdSsOqxPBG/k9g53s4Dr9R7KPU0lkFdLMHNKCtSz4nfxO+5Rgq4iNuaFWIR/Nk/xJP8AeUFe2NFngiA+WAhxhdKXyNHdGTh6k8trfQILNmGXWG4yjdHeyJjXEjRZ/iLCfMY4kckA64RxizyCeaJVEzOLoKuiMNVbbVGzhOTNEPRBM/QAVFrcDuDZX7GdV3I8BABuIuHJfPdYaf8A1JGufCWvOYjfskg+VE7TTFjmuG7SCPZNL1B9AxxtqKZkrACHMHxfvNJGzlkmgsGQ7tuFqOBJS2kYBvbUHYjkqTiSPLI51xruPVBksenAasgX3JV9jj8zj2CpWNHNAmkJ9pXmUdx+aciAJ1KD1pTzUi3XQtPoV3dASPCyJhZIf39foiI9oa0AaCyH3g9TZzKddBoeSIhbdvpogo66QWWB4tdt6reYhGh3xabPaO6CjDV1ZeLq6C64MgDq2EEXGfUdgDdGqviIi1dpca/iFrAOHXugPhL5WyB0Di17PiDhyDdT63Glud7Ir8UYnljaAbFrA5/TOQgwvEdXaYtLgbmwNxf3AKzNRYudbbMbel0zXymSXU31vonCUDZXK7cFxZATOAMQa2l8uW2VxdkN9Qb7joQVZz1pacr7A8nHRruhB2B7LM8GQCSFrSSLPdqDYtGmy0T4spcA4uB5O1/NBCnmuC4kWAJFiD/mNuX3KFuIH5r9LfEfzN0XKuBogvYNa3WwAAPshJis2eVzup+2iC44Jp8849kZ6alACEnhs0efqivXVgaLBBoMKpmndR8cpQAeiqMNxUtCjY9xAXNICAZccUAbKHje62vAk14x6IccXYiXEAnmt3wBMPKFuiDetdfZSIYATqoMJU2OSyCxawJKD+kFJB8gBq9svWSEbEj0NknG+517oDXw5VuZGzLrZuyoeKZyc7rDU+6u+F4D5QkJ2ivbrcLI8UT6HW1ygzH6WHNeSdbWA56lQmj19kptvVcAoHwn4xfoojU4LIJQATgaFFZzTzR6oC94JSgGVp2JHqt5inyy4DY6hCDwrrvKqS0/vDZG3E42zQ52ixAQY2qk3uh9xRIMxdz2C02N4k9l2gAm+5WGx43GZ7vi/IIIQd/eq7DvUe6YYbjV3puuwB/d0FzwzWNjqGOe/I3UF+9r9R0uBdaHjHEi5zrEEOudNiOX5WWDlbpoRfYX1HuDupdfWTFoBc02bb9m380ESn1Lnba2T1+6gYeSQQSQR9DqpJi7n6oPZJFwHlemPXc/VcFp7/kg2PAVXYvYdwQ4eh0P2H1Wu84XOqFGE1b4JmyakA/ENNQd9v70WgxPjeMH5cUpIv8AERZv03QaLifEMtOR10QsebknXqpuJ8TyVADXNy22FlWmU9LdTZBsvD24kJW7mr7O+IaLFeHn7VyDY87EAojVNO3JewvZBV1nFcELfiIHqsLjfHLHXya+ireOoTm2sLrG5NbILKuxLzjcon+GkvwAXQmfEG27ozeGlD8oHsgI9HFdWDoWNGqg0eirMe8w7OsEFq+viabXCSHVXMQ6xfr6pIAQvV4kgM/DNR5mHBzTq1jWu9RoVhuKXHRM8N8Tup4Xw5C5rtQRuCqnE8VMp2t90EKZ1yuWrm6SB4OTjXjmowK7BQSxKOqdDweahsPZPMd2CDR8H1nl1Ubu9j7r6Mw6XNA8Dpf6hfLNPMWkHob9F9A+HWMiaBhvu3KfUIMfj7PmG/UrDcUSACy3/GLSyVw7oXY7MXShvdBIhOgFuXdPsI/Co2bonWyEIJOQaac+qlTM02P5KGwk8k7Nmy6usUEJz7Oty6aJ9zxpooRuHXvf1spkUht0+iDg6nQdTZNySjl9k7l1XoagaaR0J9inzEDqb3v2tZesbqnnFBXzwN539rBNPhbl0BvoblxPtbRTajUKGNkGv8PmfHb/ALRNqdBbssB4awfFdbriWp8mFzj0QC/jeUPkyjlusdU04CvpnmR5ceZVfUs1QVUrRojr4aN+QPRAyQfEB3R78NY7Qj0Qa62VVWMVNmk7Kwr5rLGcU4hlY7XkgHnEGI/OdqksviNSXSON+aSCmSXui7idbldBZUItGVCqGXOisaJpIuSPRNz6bIK5kJK8LE9I3WwOi4yIOLDqu4xcLsNXbQgZAd0XQjeVIYE6xqCPHC/a62XBfEclGHDKXgm4tyKz0Ea0GGw2F0FZxRxjPUSuJAYOltVn6V5fJdxuVe4vCC46Kk8rK4EILIXTsZK8Y4p1pQPxPKflvbsorSV29p6oIc+66icVxKF5G5A7mPVdCTuuCldA82QXvdOPmUZjwOScMyBuaXTYqF51lLmlUIoCb4bVQsrLxTxO8TWNO5AKxXA9VlcReylcbNOji65uNEFXSR6XUar0upNNMMig1jtCgpvN+YPVHXw9q/lAdkBvKOa9+aMXh0/4QLoN9WalDXxBqw1pARKxMBrLoH8fVuZ9r80GPlOq9TL5NUkEddxrmy9aguqU6JqoC5gcbLmQoIzgkk8rnMg7DV2AmQ5dB6CSwhPNUVjk8y6Cwp3K+opAG6rPU7DdWsR0QR683JVRNurWbfVN/DzQNRv0XbXpAALvM0IPWG6ffFpqm2TtUz9KYRyQVU7U3GE5WG50TTJLIHiF6xt006dNmZBL8oJOAUVk69dMEHchCYdIAvHSKLK66C2wqtyPHJWfEOIMyi5uT1WVjBTFY117lBbU9UOqiV9Vc2B0VYCldBJpm3cETOBa3K4Dohzhb2gklajhetHnaHRAWcbriY/ZBLiebNKUV6qcOZvyQj4rsJTZBRPOqS5SQW8sAYBnACgVJbf4VIxSvEp0BA7qAEEyGTRSGx5lXiVOR1JCCY6h7rgUPdNGtcmzVu6oJn6EAnBAB0Vcah3VeicoLANAXocFBbUldeeUFtC4qWHlVMFWpX6SUHs73FQpcyedUpmSpCDpt11qm2ThdicIPQU4HrgzBITBB65yZLl2ZgvC8IPLptxXdwvLIPGlePK6yhemNAwSuSn/ACgvPKQKBuq7rWXC7gYn52aIKJzFwQrCSFRnwoGLKdhNX5bwUwyEqRFTXKDS1XFRDLDdZCrqXSOLnblWklGLbKqmhIKBpJe2SQeJJJIEvQkkg9uvLpJIEvbpJIPQV0HL1JA7E5SvNSSQMvkTDnpJIOg5dNckkg7zL26SSBslc3XqSD1rl1dJJB6HJZj1SSQIPPVLOeqSSB2OUp90pskkgjvkTLpeySSBMmU2mlSSQTnPFlU1bgkkgi5gvEkkH//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093" r="4134"/>
          <a:stretch/>
        </p:blipFill>
        <p:spPr bwMode="auto">
          <a:xfrm>
            <a:off x="2167374" y="1327911"/>
            <a:ext cx="4628051" cy="4278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http://www.clker.com/cliparts/x/i/Q/f/u/Y/question-mark-m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263921"/>
            <a:ext cx="1409164" cy="2127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5105006"/>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Dance as Moving Meditatio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361"/>
          <a:stretch/>
        </p:blipFill>
        <p:spPr bwMode="auto">
          <a:xfrm>
            <a:off x="157162" y="161924"/>
            <a:ext cx="2776884" cy="401717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t="4630" b="4258"/>
          <a:stretch/>
        </p:blipFill>
        <p:spPr bwMode="auto">
          <a:xfrm>
            <a:off x="3200400" y="161924"/>
            <a:ext cx="5514872" cy="3514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descr="http://www.culturalartsboard.org/Portals/0/images/audience-at-theate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8725" y="4179094"/>
            <a:ext cx="3943350" cy="26289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http://cache3.asset-cache.net/xc/dv2034010.jpg?v=1&amp;c=IWSAsset&amp;k=2&amp;d=EDF6F2F4F969CEBD48255630258BB96DBCC85965F7B714A6ACBDBB8ABF54CFEF"/>
          <p:cNvPicPr>
            <a:picLocks noChangeAspect="1" noChangeArrowheads="1"/>
          </p:cNvPicPr>
          <p:nvPr/>
        </p:nvPicPr>
        <p:blipFill rotWithShape="1">
          <a:blip r:embed="rId6">
            <a:extLst>
              <a:ext uri="{28A0092B-C50C-407E-A947-70E740481C1C}">
                <a14:useLocalDpi xmlns:a14="http://schemas.microsoft.com/office/drawing/2010/main" val="0"/>
              </a:ext>
            </a:extLst>
          </a:blip>
          <a:srcRect t="13614"/>
          <a:stretch/>
        </p:blipFill>
        <p:spPr bwMode="auto">
          <a:xfrm>
            <a:off x="5019572" y="3343275"/>
            <a:ext cx="3695700" cy="3233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1421048"/>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Dance as Moving Meditatio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361"/>
          <a:stretch/>
        </p:blipFill>
        <p:spPr bwMode="auto">
          <a:xfrm>
            <a:off x="157162" y="161924"/>
            <a:ext cx="2776884" cy="401717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t="4630" b="4258"/>
          <a:stretch/>
        </p:blipFill>
        <p:spPr bwMode="auto">
          <a:xfrm>
            <a:off x="3200400" y="161924"/>
            <a:ext cx="5514872" cy="3514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descr="http://www.culturalartsboard.org/Portals/0/images/audience-at-theate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8725" y="4179094"/>
            <a:ext cx="3943350" cy="26289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http://cache3.asset-cache.net/xc/dv2034010.jpg?v=1&amp;c=IWSAsset&amp;k=2&amp;d=EDF6F2F4F969CEBD48255630258BB96DBCC85965F7B714A6ACBDBB8ABF54CFEF"/>
          <p:cNvPicPr>
            <a:picLocks noChangeAspect="1" noChangeArrowheads="1"/>
          </p:cNvPicPr>
          <p:nvPr/>
        </p:nvPicPr>
        <p:blipFill rotWithShape="1">
          <a:blip r:embed="rId6">
            <a:extLst>
              <a:ext uri="{28A0092B-C50C-407E-A947-70E740481C1C}">
                <a14:useLocalDpi xmlns:a14="http://schemas.microsoft.com/office/drawing/2010/main" val="0"/>
              </a:ext>
            </a:extLst>
          </a:blip>
          <a:srcRect t="13614"/>
          <a:stretch/>
        </p:blipFill>
        <p:spPr bwMode="auto">
          <a:xfrm>
            <a:off x="5019572" y="3343275"/>
            <a:ext cx="3695700" cy="3233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5793971"/>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C:\Users\Nina\Pictures\Watch Me\NinaWatchMe2012-1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6185" y="152400"/>
            <a:ext cx="4343400" cy="2895600"/>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http://dance-concept.com/images/contact_photo.jpg"/>
          <p:cNvPicPr>
            <a:picLocks noChangeAspect="1" noChangeArrowheads="1"/>
          </p:cNvPicPr>
          <p:nvPr/>
        </p:nvPicPr>
        <p:blipFill rotWithShape="1">
          <a:blip r:embed="rId4">
            <a:extLst>
              <a:ext uri="{28A0092B-C50C-407E-A947-70E740481C1C}">
                <a14:useLocalDpi xmlns:a14="http://schemas.microsoft.com/office/drawing/2010/main" val="0"/>
              </a:ext>
            </a:extLst>
          </a:blip>
          <a:srcRect l="3675" t="6203" r="3092" b="5240"/>
          <a:stretch/>
        </p:blipFill>
        <p:spPr bwMode="auto">
          <a:xfrm>
            <a:off x="4876800" y="465513"/>
            <a:ext cx="3707476" cy="2294311"/>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7" descr="http://mail.aol.com/38584-416/aol-6/en-us/mail/get-attachment.aspx?uid=34109680&amp;folder=NewMail&amp;partId=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9" descr="http://mail.aol.com/38584-416/aol-6/en-us/mail/get-attachment.aspx?uid=34109680&amp;folder=NewMail&amp;partId=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136" t="9182" r="26818" b="3432"/>
          <a:stretch/>
        </p:blipFill>
        <p:spPr>
          <a:xfrm>
            <a:off x="317673" y="3200400"/>
            <a:ext cx="3770284" cy="3370290"/>
          </a:xfrm>
          <a:prstGeom prst="rect">
            <a:avLst/>
          </a:prstGeom>
        </p:spPr>
      </p:pic>
      <p:pic>
        <p:nvPicPr>
          <p:cNvPr id="7170" name="Picture 2" descr="C:\Users\Nina\Pictures\Watch Me\NinaWatchMe2012-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10000" y="2759824"/>
            <a:ext cx="5029200"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3390497"/>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8933" y="152400"/>
            <a:ext cx="4419600" cy="29464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956801" cy="6858000"/>
          </a:xfrm>
          <a:prstGeom prst="rect">
            <a:avLst/>
          </a:prstGeom>
        </p:spPr>
      </p:pic>
    </p:spTree>
    <p:extLst>
      <p:ext uri="{BB962C8B-B14F-4D97-AF65-F5344CB8AC3E}">
        <p14:creationId xmlns:p14="http://schemas.microsoft.com/office/powerpoint/2010/main" val="3563216766"/>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5091"/>
          <a:stretch/>
        </p:blipFill>
        <p:spPr>
          <a:xfrm>
            <a:off x="304800" y="304800"/>
            <a:ext cx="5935287" cy="3571875"/>
          </a:xfrm>
          <a:prstGeom prst="rect">
            <a:avLst/>
          </a:prstGeom>
        </p:spPr>
      </p:pic>
      <p:pic>
        <p:nvPicPr>
          <p:cNvPr id="9218" name="Picture 2" descr="http://media-cache-cd0.pinimg.com/originals/dc/9c/63/dc9c636f8e525ae76f567276637b4c9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4575" y="2303154"/>
            <a:ext cx="3352800" cy="4440347"/>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lovelysqualor.files.wordpress.com/2010/04/tumblr_kzvd4f7bf51qalrruo1_5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4028503"/>
            <a:ext cx="4213860" cy="2705299"/>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2.bp.blogspot.com/-LoEE_uAvnFA/T2px1u-6mVI/AAAAAAAAAuo/-4BZssuShBM/s320/baby-thumbs-up.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0"/>
            <a:ext cx="2168237" cy="2168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5199434"/>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986" y="228599"/>
            <a:ext cx="3001014" cy="344944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5746" y="2971800"/>
            <a:ext cx="5581651" cy="3716003"/>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2000" y="228600"/>
            <a:ext cx="5842000" cy="3902456"/>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67397" y="3352800"/>
            <a:ext cx="2932029" cy="3580459"/>
          </a:xfrm>
          <a:prstGeom prst="rect">
            <a:avLst/>
          </a:prstGeom>
        </p:spPr>
      </p:pic>
    </p:spTree>
    <p:extLst>
      <p:ext uri="{BB962C8B-B14F-4D97-AF65-F5344CB8AC3E}">
        <p14:creationId xmlns:p14="http://schemas.microsoft.com/office/powerpoint/2010/main" val="928888591"/>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986" y="228599"/>
            <a:ext cx="3001014" cy="344944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5746" y="2971800"/>
            <a:ext cx="5581651" cy="3716003"/>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2000" y="228600"/>
            <a:ext cx="5842000" cy="3902456"/>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67397" y="3352800"/>
            <a:ext cx="2932029" cy="3580459"/>
          </a:xfrm>
          <a:prstGeom prst="rect">
            <a:avLst/>
          </a:prstGeom>
        </p:spPr>
      </p:pic>
    </p:spTree>
    <p:extLst>
      <p:ext uri="{BB962C8B-B14F-4D97-AF65-F5344CB8AC3E}">
        <p14:creationId xmlns:p14="http://schemas.microsoft.com/office/powerpoint/2010/main" val="1680627937"/>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http://3.bp.blogspot.com/-ySOWokfXsj0/UUIA1ByOXnI/AAAAAAABAgM/vvcCJTGWevc/s640/tumblr_lkhx7jUcgF1qayisv.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749800" y="25400"/>
            <a:ext cx="4368800" cy="32766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media.tumblr.com/tumblr_lnlx8x55C51qafrh6.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30200" y="4314032"/>
            <a:ext cx="4948752" cy="225663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8tracks.imgix.net/i/000/750/369/tumblr_mrum10b5QE1qcwbuho1_1280-276.png?fm=jpg&amp;q=65&amp;w=1024&amp;h=1024&amp;fit=max"/>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3501512"/>
            <a:ext cx="3069152" cy="306915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fc01.deviantart.net/fs14/i/2007/101/3/f/Dance_Spongebob__Dance_by_deviantretard.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304800"/>
            <a:ext cx="3205056" cy="3693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4246562"/>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0" name="Picture 10" descr="http://www.harlemschoolofthearts.org/images/zumba-adultclass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0"/>
            <a:ext cx="2955814" cy="249739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0941" y="3033730"/>
            <a:ext cx="3240657" cy="2774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Straight Arrow Connector 3"/>
          <p:cNvCxnSpPr/>
          <p:nvPr/>
        </p:nvCxnSpPr>
        <p:spPr>
          <a:xfrm>
            <a:off x="3565314" y="838200"/>
            <a:ext cx="2185627" cy="1558275"/>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7" name="Straight Arrow Connector 6"/>
          <p:cNvCxnSpPr/>
          <p:nvPr/>
        </p:nvCxnSpPr>
        <p:spPr>
          <a:xfrm flipV="1">
            <a:off x="3389844" y="4921624"/>
            <a:ext cx="2225786" cy="886294"/>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pic>
        <p:nvPicPr>
          <p:cNvPr id="10246" name="Picture 6" descr="http://cdn.sheknows.com/articles/2012/01/little-girl-dancing-outsid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1329" y="1909041"/>
            <a:ext cx="2307969" cy="2888636"/>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a:off x="4895490" y="3375804"/>
            <a:ext cx="723900" cy="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pic>
        <p:nvPicPr>
          <p:cNvPr id="10248" name="Picture 8" descr="http://i.huffpost.com/gen/1313526/thumbs/o-KAUFMAN-570.jpg?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19390" y="175018"/>
            <a:ext cx="2887333" cy="1620960"/>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Arrow Connector 19"/>
          <p:cNvCxnSpPr/>
          <p:nvPr/>
        </p:nvCxnSpPr>
        <p:spPr>
          <a:xfrm>
            <a:off x="6985960" y="1981199"/>
            <a:ext cx="0" cy="830553"/>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pic>
        <p:nvPicPr>
          <p:cNvPr id="4098" name="Picture 2" descr="http://www.pitterpatterfeet.com/wp-content/uploads/2013/11/Dad-and-son-dancing.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8600" y="4217374"/>
            <a:ext cx="2904723" cy="2408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009931"/>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idx="4294967295"/>
          </p:nvPr>
        </p:nvPicPr>
        <p:blipFill>
          <a:blip r:embed="rId3">
            <a:extLst>
              <a:ext uri="{28A0092B-C50C-407E-A947-70E740481C1C}">
                <a14:useLocalDpi xmlns:a14="http://schemas.microsoft.com/office/drawing/2010/main" val="0"/>
              </a:ext>
            </a:extLst>
          </a:blip>
          <a:srcRect t="12351" b="12351"/>
          <a:stretch>
            <a:fillRect/>
          </a:stretch>
        </p:blipFill>
        <p:spPr>
          <a:xfrm>
            <a:off x="381000" y="609600"/>
            <a:ext cx="5468938" cy="3048000"/>
          </a:xfr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9146" y="2895600"/>
            <a:ext cx="3657600" cy="3657600"/>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2823" t="12841" r="3653" b="10135"/>
          <a:stretch/>
        </p:blipFill>
        <p:spPr>
          <a:xfrm>
            <a:off x="5444835" y="228600"/>
            <a:ext cx="3546765" cy="236220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6800" y="3775880"/>
            <a:ext cx="3202997" cy="2777319"/>
          </a:xfrm>
          <a:prstGeom prst="rect">
            <a:avLst/>
          </a:prstGeom>
        </p:spPr>
      </p:pic>
    </p:spTree>
    <p:extLst>
      <p:ext uri="{BB962C8B-B14F-4D97-AF65-F5344CB8AC3E}">
        <p14:creationId xmlns:p14="http://schemas.microsoft.com/office/powerpoint/2010/main" val="4003578768"/>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C:\Users\Melken\Desktop\Dropbox\LAB Materials\NTCPG_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1295399"/>
            <a:ext cx="4419600" cy="443199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5943600" y="1524000"/>
            <a:ext cx="2514600" cy="523220"/>
          </a:xfrm>
          <a:prstGeom prst="rect">
            <a:avLst/>
          </a:prstGeom>
        </p:spPr>
        <p:txBody>
          <a:bodyPr wrap="square">
            <a:spAutoFit/>
          </a:bodyPr>
          <a:lstStyle/>
          <a:p>
            <a:pPr marL="109728" indent="0">
              <a:buNone/>
            </a:pPr>
            <a:r>
              <a:rPr lang="en-US" sz="2800" dirty="0" smtClean="0"/>
              <a:t>Thank You!</a:t>
            </a:r>
            <a:endParaRPr lang="en-US" sz="2800" dirty="0"/>
          </a:p>
        </p:txBody>
      </p:sp>
    </p:spTree>
    <p:extLst>
      <p:ext uri="{BB962C8B-B14F-4D97-AF65-F5344CB8AC3E}">
        <p14:creationId xmlns:p14="http://schemas.microsoft.com/office/powerpoint/2010/main" val="2372900782"/>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freewebs.com/faithinmotiondanceministry/laverne-ross-angel-wing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91000" cy="360426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femamom.com/wp-content/uploads/2011/06/hippie-danci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2170" y="3089275"/>
            <a:ext cx="3743325" cy="37433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2.bp.blogspot.com/-d2PyGs4pWYY/UGGWj1o4_4I/AAAAAAAAAlA/3nKrz82hXtk/s320/fir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212195"/>
            <a:ext cx="3454398" cy="25908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photos2.demandstudios.com/dm-resize/photos.demandstudios.com%2Fgetty%2Farticle%2F171%2F167%2F78432165_XS.jpg?w=266&amp;h=10000&amp;keep_ratio=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2800" y="922867"/>
            <a:ext cx="2486025" cy="37433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themilfordmessenger.com/wp-content/uploads/2014/04/Prom-Stock.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3688820"/>
            <a:ext cx="4000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0430695"/>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228600"/>
            <a:ext cx="4419600" cy="2939034"/>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655" y="3619500"/>
            <a:ext cx="4411745" cy="297180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5800" y="1698117"/>
            <a:ext cx="4419600" cy="3190951"/>
          </a:xfrm>
          <a:prstGeom prst="rect">
            <a:avLst/>
          </a:prstGeom>
        </p:spPr>
      </p:pic>
    </p:spTree>
    <p:extLst>
      <p:ext uri="{BB962C8B-B14F-4D97-AF65-F5344CB8AC3E}">
        <p14:creationId xmlns:p14="http://schemas.microsoft.com/office/powerpoint/2010/main" val="4229926248"/>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mylolface.com/assets/faces/determined-questioning-ponderin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95525" y="914400"/>
            <a:ext cx="4648201" cy="5060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4197055"/>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445968" y="1371600"/>
            <a:ext cx="6324600" cy="4373563"/>
          </a:xfrm>
        </p:spPr>
        <p:txBody>
          <a:bodyPr/>
          <a:lstStyle/>
          <a:p>
            <a:pPr marL="109728" indent="0">
              <a:buNone/>
            </a:pPr>
            <a:r>
              <a:rPr lang="en-US" dirty="0" smtClean="0">
                <a:solidFill>
                  <a:schemeClr val="bg2">
                    <a:lumMod val="50000"/>
                  </a:schemeClr>
                </a:solidFill>
              </a:rPr>
              <a:t>         </a:t>
            </a:r>
            <a:r>
              <a:rPr lang="en-US" dirty="0"/>
              <a:t>Body image			     </a:t>
            </a:r>
          </a:p>
          <a:p>
            <a:pPr marL="109728" indent="0">
              <a:buNone/>
            </a:pPr>
            <a:r>
              <a:rPr lang="en-US" dirty="0"/>
              <a:t>	Self-worth			     	Attractiveness/Strength	     				</a:t>
            </a:r>
            <a:endParaRPr lang="en-US" dirty="0" smtClean="0"/>
          </a:p>
          <a:p>
            <a:pPr marL="109728" indent="0">
              <a:buNone/>
            </a:pPr>
            <a:endParaRPr lang="en-US" dirty="0"/>
          </a:p>
          <a:p>
            <a:pPr marL="109728" indent="0">
              <a:buNone/>
            </a:pPr>
            <a:r>
              <a:rPr lang="en-US" dirty="0"/>
              <a:t>	Depression</a:t>
            </a:r>
          </a:p>
          <a:p>
            <a:pPr marL="109728" indent="0">
              <a:buNone/>
            </a:pPr>
            <a:r>
              <a:rPr lang="en-US" dirty="0"/>
              <a:t>	Stress</a:t>
            </a:r>
          </a:p>
          <a:p>
            <a:pPr marL="109728" indent="0">
              <a:buNone/>
            </a:pPr>
            <a:r>
              <a:rPr lang="en-US" dirty="0"/>
              <a:t>	Anxiety</a:t>
            </a:r>
          </a:p>
          <a:p>
            <a:pPr marL="109728" indent="0">
              <a:buNone/>
            </a:pPr>
            <a:r>
              <a:rPr lang="en-US" dirty="0"/>
              <a:t>	Psychological Distress	</a:t>
            </a:r>
            <a:endParaRPr lang="en-US" dirty="0" smtClean="0"/>
          </a:p>
          <a:p>
            <a:pPr marL="109728" indent="0">
              <a:buNone/>
            </a:pPr>
            <a:r>
              <a:rPr lang="en-US" sz="1800" dirty="0">
                <a:solidFill>
                  <a:schemeClr val="bg2">
                    <a:lumMod val="50000"/>
                  </a:schemeClr>
                </a:solidFill>
              </a:rPr>
              <a:t>	</a:t>
            </a:r>
            <a:r>
              <a:rPr lang="en-US" sz="1800" dirty="0" smtClean="0">
                <a:solidFill>
                  <a:schemeClr val="bg2">
                    <a:lumMod val="50000"/>
                  </a:schemeClr>
                </a:solidFill>
              </a:rPr>
              <a:t>	</a:t>
            </a:r>
            <a:endParaRPr lang="sv-SE" sz="1800" dirty="0">
              <a:solidFill>
                <a:schemeClr val="bg2">
                  <a:lumMod val="50000"/>
                </a:schemeClr>
              </a:solidFill>
            </a:endParaRPr>
          </a:p>
          <a:p>
            <a:pPr marL="109728" indent="0">
              <a:buNone/>
            </a:pPr>
            <a:endParaRPr lang="en-US" dirty="0"/>
          </a:p>
        </p:txBody>
      </p:sp>
      <p:cxnSp>
        <p:nvCxnSpPr>
          <p:cNvPr id="4" name="Straight Arrow Connector 3"/>
          <p:cNvCxnSpPr/>
          <p:nvPr/>
        </p:nvCxnSpPr>
        <p:spPr>
          <a:xfrm flipV="1">
            <a:off x="4876800" y="1447800"/>
            <a:ext cx="0" cy="121920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6" name="Straight Arrow Connector 5"/>
          <p:cNvCxnSpPr/>
          <p:nvPr/>
        </p:nvCxnSpPr>
        <p:spPr>
          <a:xfrm>
            <a:off x="4911213" y="3740727"/>
            <a:ext cx="0" cy="144780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675" y="457200"/>
            <a:ext cx="4163291" cy="2784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descr="http://cdn.londonandpartners.com/visit/london-organisations/trinity-laban/66368-640x360-trinity-laban-dance-1-6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674" y="3581400"/>
            <a:ext cx="4163291" cy="2743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8108157"/>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utahdanceartists.com/img/slides/teen/slide_teen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81000"/>
            <a:ext cx="7829550" cy="3676651"/>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a:xfrm>
            <a:off x="-762000" y="4572000"/>
            <a:ext cx="10972800" cy="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pic>
        <p:nvPicPr>
          <p:cNvPr id="5124" name="Picture 4" descr="http://upload.wikimedia.org/wikipedia/commons/b/b1/Competition_swimming_pool_block.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4800600"/>
            <a:ext cx="2307716" cy="16764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www.slco.org/recreation/jlsorenson/youthSports/images/Track_and_Fiel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99203" y="4800600"/>
            <a:ext cx="2450394" cy="167640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www.proimpactsports.com/media/catalog/product/cache/1/image/9df78eab33525d08d6e5fb8d27136e95/B/l/Blue-Jump-Rope-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74908" y="4800601"/>
            <a:ext cx="2088092" cy="167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2715125"/>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7929" y="81895"/>
            <a:ext cx="6324600" cy="4373563"/>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a:lstStyle>
          <a:p>
            <a:pPr marL="109728" indent="0">
              <a:buFont typeface="Arial" pitchFamily="34" charset="0"/>
              <a:buNone/>
            </a:pPr>
            <a:r>
              <a:rPr lang="en-US" dirty="0" smtClean="0"/>
              <a:t>	     				</a:t>
            </a:r>
          </a:p>
          <a:p>
            <a:pPr marL="109728" indent="0">
              <a:buFont typeface="Arial" pitchFamily="34" charset="0"/>
              <a:buNone/>
            </a:pPr>
            <a:endParaRPr lang="en-US" dirty="0" smtClean="0"/>
          </a:p>
          <a:p>
            <a:pPr marL="109728" indent="0">
              <a:buFont typeface="Arial" pitchFamily="34" charset="0"/>
              <a:buNone/>
            </a:pPr>
            <a:r>
              <a:rPr lang="en-US" dirty="0" smtClean="0"/>
              <a:t>	Stress Management and Coping</a:t>
            </a:r>
          </a:p>
          <a:p>
            <a:pPr marL="109728" indent="0">
              <a:buFont typeface="Arial" pitchFamily="34" charset="0"/>
              <a:buNone/>
            </a:pPr>
            <a:r>
              <a:rPr lang="en-US" dirty="0"/>
              <a:t>	</a:t>
            </a:r>
            <a:r>
              <a:rPr lang="en-US" dirty="0" smtClean="0"/>
              <a:t>Reality Orientation</a:t>
            </a:r>
          </a:p>
          <a:p>
            <a:pPr marL="109728" indent="0">
              <a:buFont typeface="Arial" pitchFamily="34" charset="0"/>
              <a:buNone/>
            </a:pPr>
            <a:r>
              <a:rPr lang="en-US" dirty="0"/>
              <a:t>	</a:t>
            </a:r>
            <a:r>
              <a:rPr lang="en-US" dirty="0" smtClean="0"/>
              <a:t>Ability to Stay Bodily Present	</a:t>
            </a:r>
          </a:p>
          <a:p>
            <a:pPr marL="109728" indent="0">
              <a:buFont typeface="Arial" pitchFamily="34" charset="0"/>
              <a:buNone/>
            </a:pPr>
            <a:r>
              <a:rPr lang="en-US" sz="1800" dirty="0" smtClean="0">
                <a:solidFill>
                  <a:schemeClr val="bg2">
                    <a:lumMod val="50000"/>
                  </a:schemeClr>
                </a:solidFill>
              </a:rPr>
              <a:t>		</a:t>
            </a:r>
            <a:endParaRPr lang="sv-SE" sz="1800" dirty="0" smtClean="0">
              <a:solidFill>
                <a:schemeClr val="bg2">
                  <a:lumMod val="50000"/>
                </a:schemeClr>
              </a:solidFill>
            </a:endParaRPr>
          </a:p>
          <a:p>
            <a:pPr marL="109728" indent="0">
              <a:buFont typeface="Arial" pitchFamily="34" charset="0"/>
              <a:buNone/>
            </a:pPr>
            <a:endParaRPr lang="en-US" dirty="0"/>
          </a:p>
        </p:txBody>
      </p:sp>
      <p:cxnSp>
        <p:nvCxnSpPr>
          <p:cNvPr id="3" name="Straight Arrow Connector 2"/>
          <p:cNvCxnSpPr/>
          <p:nvPr/>
        </p:nvCxnSpPr>
        <p:spPr>
          <a:xfrm flipV="1">
            <a:off x="528918" y="1049476"/>
            <a:ext cx="0" cy="121920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659" y="3121958"/>
            <a:ext cx="3810000" cy="2667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000" y="3112993"/>
            <a:ext cx="3810000" cy="2667000"/>
          </a:xfrm>
          <a:prstGeom prst="rect">
            <a:avLst/>
          </a:prstGeom>
        </p:spPr>
      </p:pic>
    </p:spTree>
    <p:extLst>
      <p:ext uri="{BB962C8B-B14F-4D97-AF65-F5344CB8AC3E}">
        <p14:creationId xmlns:p14="http://schemas.microsoft.com/office/powerpoint/2010/main" val="4267803258"/>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http://www.studiocdac.com/wp-content/uploads/2013/08/ballet-black-and-white-dance-dancer-shoes-favim-com-203849_lar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99" y="0"/>
            <a:ext cx="9934799" cy="6934200"/>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4" descr="data:image/jpeg;base64,/9j/4AAQSkZJRgABAQAAAQABAAD/2wCEAAkGBxQSEhUUEhQVFBQVFBQVFBQUFBUUFBQUFBQWFhQUFBQYHCggGBolHBQUITEhJSkrLi4uFx8zODMsNygtLisBCgoKBQUFDgUFDisZExkrKysrKysrKysrKysrKysrKysrKysrKysrKysrKysrKysrKysrKysrKysrKysrKysrK//AABEIALcBFAMBIgACEQEDEQH/xAAcAAABBQEBAQAAAAAAAAAAAAAHAAMEBQYCAQj/xAA9EAABAwIEBAQEAggGAwEAAAABAAIDBBEFEiExBkFRYQcTcYEiI5GxUqEUJDJCcsHh8HOCorLC0WKS8TP/xAAUAQEAAAAAAAAAAAAAAAAAAAAA/8QAFBEBAAAAAAAAAAAAAAAAAAAAAP/aAAwDAQACEQMRAD8ABqSSSBLf8DQ/qzj1kP5ABYBErhGO1EzuXn/UUHFc1UNStBiCoKhBV1mgVW7dTa1+qgoCjwfV+dTtvu34T7K0q41h/DuvyzOiOzxcfxBEKrjQZOvj3WXxCPVbPEIllsVjQZ2YaptO1G6aQJJJJAluvC6K5qHHk2MfUuP/ABWFRF8MW/JnPV7B9Gk/zQS8VbYlUNQ1aXF4+aoJ2IOsKfq5vuPsf5K2axZNlb5czTyJyn0dufstm0aIGXRWN1Fxkfq8v+G77KzLLhV2LM/V5f8ADf8A7SgGySSSDph1HqEXsJfeFh7IQIr8OvvTMPYINJROuFIsq3DpdbK3IQNFMyJ8pqQIK+pWZ4iGaNw7FaaqWXxx3wO9EA4K8Xrtykg8SSSQJFfAYrUcP8AP11QoRmpYcsEbekbR+SCixAKjrBYFaOuYs7iugKDM1L7k+qjp2o3TSCRh9UYpGPG7XA/9o1xSCSNrxs5oP1QMRW8PK7zaXIT8UZLfbcIHcRiWWxOFbXEIVnK+DQoMHXNs72UdT8XZZ/soCBJJJIEif4YQ/qkh6zEfRjP+0MEY/DgNbhzOrnyOP/tl/wCKDvFYvhPZZWsFrra1TM11jcXblugxuJvu6396re8P1XmwMcd7ZXerdPztf3Q6qX3cT3Wo4Gqv/wBI/R4/2u/4oNlGExiFPeOQdY3j6tKl0+6mSwgtt1BH1CAIJLuVmVxB5Ej6Gy4QJFHg116VvYIXIl8BOvT/AF+6C6pn2etHE64WaA+JaCidcIO3hNPUl7VFlQQavZY/id9o3ehWvqtli+Lh8pyDBJJJIEkkkgfoY80jG/ie0fVwCNNVoAByACF3A+EOqayJg/Za4Pe7k1rddT3IARixXA3N+JhzDpzQZKsaszi4Wur6d7dC0j1WPx51gfRBlZHXJ9VykkgS1vhxiHl1JYdpBb3GyySkUFSYpGPG7XA/Q6oDfVQ3VFV0y01O4SRteNnNB+qrqyFALeKafK4H1VEtrxtTfAD0IWKQJJJaTgng2fE5XMhs1rG5pJHXysBvYWGpJsdOxQUVFSulkbHGMz3uDWgc3ONgvoLhbBY4qdlKGNErGfMLhmbJJmOdzH7/AE5EJcKeFcVCxlS95lqW7G48ppcCDlaN9CbElXBw57X3uL7ixtbnp/RBU12GNa61svYX0P8AmQu43d5T3Nvfp7hGuqmzHXe3xd/ba6BPiNUB1Qbc+Xpf+iDIKxwCr8qdjuROV3o7T8t/ZVy9BQFmhe4nS29tTbVXZpJcuawPYXJ39FHwihLmRyNDLPjY8a9QDzCsfNc15jkDr323b/psCgCXENOY6mVpFjnJt/Fr/NVy3vilhWV7J26tcMjjYAZhctsBpa1/osEgSI3h475Lh3P3Q5RE8OR8t3qUGjy6qzw6Tkogj1XdO+zkF04KNKxSWG4TcgQVNU1ZPiiG8TvQrZVLVncdhvG70QClJdPFiR0KSBRsLiANSSAB1J0CLGEeEgdA100l5H2NmmwYOfqUMcIcBPETsHtP5r6nwtjTE1zTYloOu2yDF4Pg8FBmiiBOYhznHUnla61lHFHKA1wuDseY7LN18w/SXA/hFvYrukxnyHXtcdEFXxdRZJCGk2GiFnFD/iI9kSuI8ba4vk68kJsXrzK4jugq0l2GLoRIGkk+IV2IEBR4BxrzKZsZ/aZ8N/stdUYK5zHOzba2Q08NKR75nMZ0zfRGB1QYmkOG7bHogE/FGHue36odvYQSDyNka8Up2jVwNjt0Q1xzDw2U22OqDO2Rn8B8Siha8OnjYXOu5jnWcTs2199B+aFYpFNwqplppBJA9zHj8LiMw/C7qD3QfU8+JQzMcyOQXO1wWgncWJFuSyVQZ2tyueJLaZnANfp+IjS/spfDvEAfFHI+eRsUrbtM0TGuB5hs0bcjrG4sdV1ic7TKDC7M1wu5zuZ7df6IKGdr3C7s2xOgtt11QZ4+AFW4NvYbX5dQjVjVWA073tbc2Qb4oizzknfKPuUGWsrDAcJdVTthYQHPva//AItJIHfRemlWo8McMc/EYXAGzCXOcNmXY4NJ/wA1tEBFw+YRxxxFotGwMBGlw3S5HsnxXxmQm9gSBrpcdNU7XYY7zHtDed/2tDc/ZQo8FLXXdr7aeyDNeKVU58JGmWzA1oFg0NO97andCZHPiPCWywvYfwnKRuDZBEwlA0ih4cU/yb9dUM/KKL/AsYbAPRBcuisq2odlKvH2sqPF22QXlA/M0J1zVWcP1AIsrghBAnjVTiMF2O9FeThV9QRYoApikWSV47pK24ipwZ3JIM8Ec/DTi3z6dsbyM8Yym53A2P0QLV/wTWiKqbmuWu0IG/a3dAYuJmlszX2Fjpptqo8VIZOYCr63EHztdya3UB2jtOym4XiTBGHcyAgzmN0jc5j3GxKG9fT+XI5l72O6IPEFS0ZnDc3Q9qzd5KBpqcaEgvWhA41hTgC5aCnWNKDe+ErSJ5H22aBf15IuTVrXgtAG2t0IvDGoeDOxo/dDh9lvcDDzmc69kDfGVI1sLQN0IMTeS+xRgxGIm99fVDjinDwHZgLFBnQ1dBq6DSug1BecKYo+OVsXmObFI4NI3aCTocp21te1j3RZNC6JjS4Cw5tJIIPc99N+fJBrAYc1RCLXvKzTqMwJGvYL6AqGWgc12pvl5fFyub/vd99NUGDxOXMTpoENscN5ndrD8lvMVqC3MOYJuh9UG7nE8yUELKrzg3HX0VS2RgBDvgew7OB2v6G2qqnMXjWkEEciD9NUB7qrPtM5oz5Raw0boNB9VW1NVdSsOqxPBG/k9g53s4Dr9R7KPU0lkFdLMHNKCtSz4nfxO+5Rgq4iNuaFWIR/Nk/xJP8AeUFe2NFngiA+WAhxhdKXyNHdGTh6k8trfQILNmGXWG4yjdHeyJjXEjRZ/iLCfMY4kckA64RxizyCeaJVEzOLoKuiMNVbbVGzhOTNEPRBM/QAVFrcDuDZX7GdV3I8BABuIuHJfPdYaf8A1JGufCWvOYjfskg+VE7TTFjmuG7SCPZNL1B9AxxtqKZkrACHMHxfvNJGzlkmgsGQ7tuFqOBJS2kYBvbUHYjkqTiSPLI51xruPVBksenAasgX3JV9jj8zj2CpWNHNAmkJ9pXmUdx+aciAJ1KD1pTzUi3XQtPoV3dASPCyJhZIf39foiI9oa0AaCyH3g9TZzKddBoeSIhbdvpogo66QWWB4tdt6reYhGh3xabPaO6CjDV1ZeLq6C64MgDq2EEXGfUdgDdGqviIi1dpca/iFrAOHXugPhL5WyB0Di17PiDhyDdT63Glud7Ir8UYnljaAbFrA5/TOQgwvEdXaYtLgbmwNxf3AKzNRYudbbMbel0zXymSXU31vonCUDZXK7cFxZATOAMQa2l8uW2VxdkN9Qb7joQVZz1pacr7A8nHRruhB2B7LM8GQCSFrSSLPdqDYtGmy0T4spcA4uB5O1/NBCnmuC4kWAJFiD/mNuX3KFuIH5r9LfEfzN0XKuBogvYNa3WwAAPshJis2eVzup+2iC44Jp8849kZ6alACEnhs0efqivXVgaLBBoMKpmndR8cpQAeiqMNxUtCjY9xAXNICAZccUAbKHje62vAk14x6IccXYiXEAnmt3wBMPKFuiDetdfZSIYATqoMJU2OSyCxawJKD+kFJB8gBq9svWSEbEj0NknG+517oDXw5VuZGzLrZuyoeKZyc7rDU+6u+F4D5QkJ2ivbrcLI8UT6HW1ygzH6WHNeSdbWA56lQmj19kptvVcAoHwn4xfoojU4LIJQATgaFFZzTzR6oC94JSgGVp2JHqt5inyy4DY6hCDwrrvKqS0/vDZG3E42zQ52ixAQY2qk3uh9xRIMxdz2C02N4k9l2gAm+5WGx43GZ7vi/IIIQd/eq7DvUe6YYbjV3puuwB/d0FzwzWNjqGOe/I3UF+9r9R0uBdaHjHEi5zrEEOudNiOX5WWDlbpoRfYX1HuDupdfWTFoBc02bb9m380ESn1Lnba2T1+6gYeSQQSQR9DqpJi7n6oPZJFwHlemPXc/VcFp7/kg2PAVXYvYdwQ4eh0P2H1Wu84XOqFGE1b4JmyakA/ENNQd9v70WgxPjeMH5cUpIv8AERZv03QaLifEMtOR10QsebknXqpuJ8TyVADXNy22FlWmU9LdTZBsvD24kJW7mr7O+IaLFeHn7VyDY87EAojVNO3JewvZBV1nFcELfiIHqsLjfHLHXya+ireOoTm2sLrG5NbILKuxLzjcon+GkvwAXQmfEG27ozeGlD8oHsgI9HFdWDoWNGqg0eirMe8w7OsEFq+viabXCSHVXMQ6xfr6pIAQvV4kgM/DNR5mHBzTq1jWu9RoVhuKXHRM8N8Tup4Xw5C5rtQRuCqnE8VMp2t90EKZ1yuWrm6SB4OTjXjmowK7BQSxKOqdDweahsPZPMd2CDR8H1nl1Ubu9j7r6Mw6XNA8Dpf6hfLNPMWkHob9F9A+HWMiaBhvu3KfUIMfj7PmG/UrDcUSACy3/GLSyVw7oXY7MXShvdBIhOgFuXdPsI/Co2bonWyEIJOQaac+qlTM02P5KGwk8k7Nmy6usUEJz7Oty6aJ9zxpooRuHXvf1spkUht0+iDg6nQdTZNySjl9k7l1XoagaaR0J9inzEDqb3v2tZesbqnnFBXzwN539rBNPhbl0BvoblxPtbRTajUKGNkGv8PmfHb/ALRNqdBbssB4awfFdbriWp8mFzj0QC/jeUPkyjlusdU04CvpnmR5ceZVfUs1QVUrRojr4aN+QPRAyQfEB3R78NY7Qj0Qa62VVWMVNmk7Kwr5rLGcU4hlY7XkgHnEGI/OdqksviNSXSON+aSCmSXui7idbldBZUItGVCqGXOisaJpIuSPRNz6bIK5kJK8LE9I3WwOi4yIOLDqu4xcLsNXbQgZAd0XQjeVIYE6xqCPHC/a62XBfEclGHDKXgm4tyKz0Ea0GGw2F0FZxRxjPUSuJAYOltVn6V5fJdxuVe4vCC46Kk8rK4EILIXTsZK8Y4p1pQPxPKflvbsorSV29p6oIc+66icVxKF5G5A7mPVdCTuuCldA82QXvdOPmUZjwOScMyBuaXTYqF51lLmlUIoCb4bVQsrLxTxO8TWNO5AKxXA9VlcReylcbNOji65uNEFXSR6XUar0upNNMMig1jtCgpvN+YPVHXw9q/lAdkBvKOa9+aMXh0/4QLoN9WalDXxBqw1pARKxMBrLoH8fVuZ9r80GPlOq9TL5NUkEddxrmy9aguqU6JqoC5gcbLmQoIzgkk8rnMg7DV2AmQ5dB6CSwhPNUVjk8y6Cwp3K+opAG6rPU7DdWsR0QR683JVRNurWbfVN/DzQNRv0XbXpAALvM0IPWG6ffFpqm2TtUz9KYRyQVU7U3GE5WG50TTJLIHiF6xt006dNmZBL8oJOAUVk69dMEHchCYdIAvHSKLK66C2wqtyPHJWfEOIMyi5uT1WVjBTFY117lBbU9UOqiV9Vc2B0VYCldBJpm3cETOBa3K4Dohzhb2gklajhetHnaHRAWcbriY/ZBLiebNKUV6qcOZvyQj4rsJTZBRPOqS5SQW8sAYBnACgVJbf4VIxSvEp0BA7qAEEyGTRSGx5lXiVOR1JCCY6h7rgUPdNGtcmzVu6oJn6EAnBAB0Vcah3VeicoLANAXocFBbUldeeUFtC4qWHlVMFWpX6SUHs73FQpcyedUpmSpCDpt11qm2ThdicIPQU4HrgzBITBB65yZLl2ZgvC8IPLptxXdwvLIPGlePK6yhemNAwSuSn/ACgvPKQKBuq7rWXC7gYn52aIKJzFwQrCSFRnwoGLKdhNX5bwUwyEqRFTXKDS1XFRDLDdZCrqXSOLnblWklGLbKqmhIKBpJe2SQeJJJIEvQkkg9uvLpJIEvbpJIPQV0HL1JA7E5SvNSSQMvkTDnpJIOg5dNckkg7zL26SSBslc3XqSD1rl1dJJB6HJZj1SSQIPPVLOeqSSB2OUp90pskkgjvkTLpeySSBMmU2mlSSQTnPFlU1bgkkgi5gvEkkH//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665562341"/>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othecary">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Apothecary</Template>
  <TotalTime>2567</TotalTime>
  <Words>1035</Words>
  <Application>Microsoft Office PowerPoint</Application>
  <PresentationFormat>On-screen Show (4:3)</PresentationFormat>
  <Paragraphs>66</Paragraphs>
  <Slides>20</Slides>
  <Notes>20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Apothecary</vt:lpstr>
      <vt:lpstr>Shall We Dance?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Shall We Dance?</dc:title>
  <dc:creator>Nina</dc:creator>
  <cp:lastModifiedBy>Emily</cp:lastModifiedBy>
  <cp:revision>50</cp:revision>
  <dcterms:created xsi:type="dcterms:W3CDTF">2014-06-10T18:47:06Z</dcterms:created>
  <dcterms:modified xsi:type="dcterms:W3CDTF">2014-06-25T18:34:24Z</dcterms:modified>
</cp:coreProperties>
</file>